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25" r:id="rId2"/>
    <p:sldId id="326" r:id="rId3"/>
    <p:sldId id="327" r:id="rId4"/>
    <p:sldId id="328" r:id="rId5"/>
    <p:sldId id="257" r:id="rId6"/>
    <p:sldId id="260" r:id="rId7"/>
    <p:sldId id="261" r:id="rId8"/>
    <p:sldId id="267" r:id="rId9"/>
    <p:sldId id="330" r:id="rId10"/>
    <p:sldId id="331" r:id="rId11"/>
    <p:sldId id="329" r:id="rId12"/>
    <p:sldId id="269" r:id="rId13"/>
    <p:sldId id="275" r:id="rId14"/>
    <p:sldId id="276" r:id="rId15"/>
    <p:sldId id="277" r:id="rId16"/>
    <p:sldId id="270" r:id="rId17"/>
    <p:sldId id="271" r:id="rId18"/>
    <p:sldId id="272" r:id="rId19"/>
    <p:sldId id="274" r:id="rId20"/>
    <p:sldId id="343" r:id="rId21"/>
    <p:sldId id="342" r:id="rId22"/>
    <p:sldId id="283" r:id="rId23"/>
    <p:sldId id="286" r:id="rId24"/>
    <p:sldId id="285" r:id="rId25"/>
    <p:sldId id="341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9" r:id="rId35"/>
    <p:sldId id="300" r:id="rId36"/>
    <p:sldId id="301" r:id="rId37"/>
    <p:sldId id="302" r:id="rId38"/>
    <p:sldId id="303" r:id="rId39"/>
    <p:sldId id="304" r:id="rId40"/>
    <p:sldId id="337" r:id="rId41"/>
    <p:sldId id="305" r:id="rId42"/>
    <p:sldId id="306" r:id="rId43"/>
    <p:sldId id="307" r:id="rId44"/>
    <p:sldId id="308" r:id="rId45"/>
    <p:sldId id="310" r:id="rId46"/>
    <p:sldId id="311" r:id="rId47"/>
    <p:sldId id="312" r:id="rId48"/>
    <p:sldId id="309" r:id="rId49"/>
    <p:sldId id="313" r:id="rId50"/>
    <p:sldId id="314" r:id="rId51"/>
    <p:sldId id="315" r:id="rId52"/>
    <p:sldId id="316" r:id="rId53"/>
    <p:sldId id="339" r:id="rId54"/>
    <p:sldId id="34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عنوان</c:v>
                </c:pt>
              </c:strCache>
            </c:strRef>
          </c:tx>
          <c:explosion val="30"/>
          <c:dPt>
            <c:idx val="1"/>
            <c:bubble3D val="0"/>
            <c:explosion val="23"/>
          </c:dPt>
          <c:cat>
            <c:strRef>
              <c:f>Sheet1!$A$2:$A$5</c:f>
              <c:strCache>
                <c:ptCount val="4"/>
                <c:pt idx="0">
                  <c:v>عوم فیزیک </c:v>
                </c:pt>
                <c:pt idx="1">
                  <c:v>علوم پزشکی</c:v>
                </c:pt>
                <c:pt idx="2">
                  <c:v>علوم زیستی</c:v>
                </c:pt>
                <c:pt idx="3">
                  <c:v>علوم اجتماعی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5500</c:v>
                </c:pt>
                <c:pt idx="1">
                  <c:v>5300</c:v>
                </c:pt>
                <c:pt idx="2">
                  <c:v>3400</c:v>
                </c:pt>
                <c:pt idx="3">
                  <c:v>2850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2FA5B-1D80-4584-BBEB-DD257FD5EC4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AA36-1DD0-41C3-B846-6DC0AC0B6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AA36-1DD0-41C3-B846-6DC0AC0B6A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9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AA36-1DD0-41C3-B846-6DC0AC0B6A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AA36-1DD0-41C3-B846-6DC0AC0B6A8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AA36-1DD0-41C3-B846-6DC0AC0B6A8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4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AAA9-BE39-48C3-A4F9-2BC2EDE15A0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E58-8A83-4C00-A002-091A1A97E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AAA9-BE39-48C3-A4F9-2BC2EDE15A0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E58-8A83-4C00-A002-091A1A97E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AAA9-BE39-48C3-A4F9-2BC2EDE15A0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E58-8A83-4C00-A002-091A1A97E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AAA9-BE39-48C3-A4F9-2BC2EDE15A0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E58-8A83-4C00-A002-091A1A97E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AAA9-BE39-48C3-A4F9-2BC2EDE15A0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E58-8A83-4C00-A002-091A1A97E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AAA9-BE39-48C3-A4F9-2BC2EDE15A0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E58-8A83-4C00-A002-091A1A97E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AAA9-BE39-48C3-A4F9-2BC2EDE15A0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E58-8A83-4C00-A002-091A1A97E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AAA9-BE39-48C3-A4F9-2BC2EDE15A0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E58-8A83-4C00-A002-091A1A97E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AAA9-BE39-48C3-A4F9-2BC2EDE15A0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E58-8A83-4C00-A002-091A1A97E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AAA9-BE39-48C3-A4F9-2BC2EDE15A0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E58-8A83-4C00-A002-091A1A97E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AAA9-BE39-48C3-A4F9-2BC2EDE15A0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3E58-8A83-4C00-A002-091A1A97E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AAA9-BE39-48C3-A4F9-2BC2EDE15A0F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3E58-8A83-4C00-A002-091A1A97E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opus.com&#1570;&#1583;&#1585;&#1587;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05800" cy="209512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a-IR" sz="1800" b="1" dirty="0" smtClean="0">
                <a:latin typeface="Arabic Typesetting" pitchFamily="66" charset="-78"/>
                <a:cs typeface="B Titr" panose="00000700000000000000" pitchFamily="2" charset="-78"/>
              </a:rPr>
              <a:t>تهیه کننده: زهرا اسدالهی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fa-IR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B Titr" panose="00000700000000000000" pitchFamily="2" charset="-78"/>
              </a:rPr>
              <a:t>بیمارستان ضیائیان</a:t>
            </a:r>
            <a:endParaRPr lang="en-US" sz="1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B Titr" panose="00000700000000000000" pitchFamily="2" charset="-78"/>
            </a:endParaRPr>
          </a:p>
          <a:p>
            <a:pPr lvl="0" algn="ctr">
              <a:lnSpc>
                <a:spcPct val="150000"/>
              </a:lnSpc>
              <a:buNone/>
            </a:pPr>
            <a:r>
              <a:rPr lang="fa-IR" sz="1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B Titr" panose="00000700000000000000" pitchFamily="2" charset="-78"/>
              </a:rPr>
              <a:t>شهریور 1398</a:t>
            </a:r>
            <a:endParaRPr lang="fa-IR" sz="1800" b="1" dirty="0">
              <a:solidFill>
                <a:prstClr val="black"/>
              </a:solidFill>
              <a:latin typeface="Arabic Typesetting" pitchFamily="66" charset="-78"/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  <a:buNone/>
            </a:pPr>
            <a:endParaRPr lang="en-US" sz="3600" b="1" dirty="0">
              <a:latin typeface="B Mitra"/>
              <a:cs typeface="Badr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73" y="2564904"/>
            <a:ext cx="8784976" cy="40993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300430" y="260692"/>
            <a:ext cx="2338370" cy="54868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latin typeface="B Titr"/>
                <a:cs typeface="B Hamid" panose="00000400000000000000" pitchFamily="2" charset="-78"/>
              </a:rPr>
              <a:t>به نام خدا</a:t>
            </a:r>
            <a:endParaRPr lang="fa-IR" sz="2800" dirty="0">
              <a:solidFill>
                <a:schemeClr val="tx1"/>
              </a:solidFill>
              <a:latin typeface="B Titr"/>
              <a:cs typeface="B Hamid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3918053"/>
            <a:ext cx="612068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معرفی پایگاه استنادی اسکوپوس</a:t>
            </a:r>
          </a:p>
          <a:p>
            <a:pPr algn="ctr"/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8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072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357430"/>
            <a:ext cx="1979712" cy="416791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6165304"/>
            <a:ext cx="1251248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3573016"/>
            <a:ext cx="125124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98435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1373" y="1720550"/>
            <a:ext cx="18436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2181789"/>
            <a:ext cx="2231945" cy="538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286116" y="1749246"/>
            <a:ext cx="1857388" cy="4634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74824" y="2181789"/>
            <a:ext cx="2214578" cy="5095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14678" y="1896037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47125" y="1899858"/>
            <a:ext cx="107157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4388" y="3317682"/>
            <a:ext cx="92869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86116" y="4725144"/>
            <a:ext cx="85725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08104" y="4589231"/>
            <a:ext cx="113052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08103" y="5805264"/>
            <a:ext cx="949615" cy="469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823376" y="4849848"/>
            <a:ext cx="1008112" cy="493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7640" y="4830841"/>
            <a:ext cx="84770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89197" y="4725144"/>
            <a:ext cx="9910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84703" y="3068960"/>
            <a:ext cx="1335455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49995" y="3068960"/>
            <a:ext cx="102991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20158" y="3068960"/>
            <a:ext cx="1107275" cy="1780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92846" y="2276872"/>
            <a:ext cx="252028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b="1" dirty="0"/>
              <a:t> </a:t>
            </a:r>
            <a:endParaRPr lang="en-US" b="1" dirty="0"/>
          </a:p>
          <a:p>
            <a:pPr algn="ctr" rtl="1"/>
            <a:r>
              <a:rPr lang="fa-IR" b="1" dirty="0"/>
              <a:t>در ذيل عنوان مقاله 3 گزينه زير مشاهده می گردد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74" y="2924944"/>
            <a:ext cx="8502349" cy="36724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51" y="116632"/>
            <a:ext cx="8424936" cy="20882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1187624" y="1988840"/>
            <a:ext cx="36004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83968" y="1988840"/>
            <a:ext cx="4464496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/>
              <a:t>با انتخاب اين گزينه  به سايت ناشر مجله متصل و چنانچه دانشگـاه آن بانک را خريداری کرده باشد به متن کامل آن مقاله دسترسی خواهيد يافت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7001" y="2060848"/>
            <a:ext cx="7324725" cy="42412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001" y="198330"/>
            <a:ext cx="6910385" cy="121444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2627784" y="1052736"/>
            <a:ext cx="93610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056953" y="3861048"/>
            <a:ext cx="4968552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95836" y="1412776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55498"/>
            <a:ext cx="8229600" cy="3911609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04664"/>
            <a:ext cx="7992888" cy="121444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491880" y="1251497"/>
            <a:ext cx="151216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47964" y="1619110"/>
            <a:ext cx="324429" cy="5213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112" y="0"/>
            <a:ext cx="9031888" cy="2132856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436096" y="908720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6872"/>
            <a:ext cx="9144000" cy="4572964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H="1">
            <a:off x="4427984" y="1412776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42844" y="3071810"/>
            <a:ext cx="114300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74" y="-193142"/>
            <a:ext cx="9110326" cy="3773022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7583" y="1981637"/>
            <a:ext cx="6751368" cy="1278014"/>
          </a:xfrm>
          <a:prstGeom prst="rect">
            <a:avLst/>
          </a:prstGeom>
          <a:noFill/>
          <a:ln w="38100">
            <a:solidFill>
              <a:srgbClr val="FF0000">
                <a:alpha val="55000"/>
              </a:srgbClr>
            </a:solidFill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8548728" y="1340768"/>
            <a:ext cx="529529" cy="613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83964" y="2006997"/>
            <a:ext cx="529529" cy="613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27812"/>
            <a:ext cx="9147894" cy="712879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6973"/>
            <a:ext cx="9156488" cy="664371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2357422" y="0"/>
            <a:ext cx="1071570" cy="1142984"/>
          </a:xfrm>
          <a:prstGeom prst="wedgeRectCallout">
            <a:avLst>
              <a:gd name="adj1" fmla="val -98845"/>
              <a:gd name="adj2" fmla="val 13010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fa-IR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ارسال مقالات جدید در حیطۀ این جستجو به </a:t>
            </a:r>
            <a:r>
              <a:rPr lang="fa-I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ایمیل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161" y="1412776"/>
            <a:ext cx="5214713" cy="45259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36163"/>
          </a:xfrm>
        </p:spPr>
        <p:txBody>
          <a:bodyPr>
            <a:noAutofit/>
          </a:bodyPr>
          <a:lstStyle/>
          <a:p>
            <a:pPr marL="457200" lvl="1" indent="0" algn="just" rtl="1">
              <a:lnSpc>
                <a:spcPct val="150000"/>
              </a:lnSpc>
              <a:buNone/>
            </a:pPr>
            <a:r>
              <a:rPr lang="ar-SA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 rtl="1">
              <a:lnSpc>
                <a:spcPct val="150000"/>
              </a:lnSpc>
              <a:buNone/>
            </a:pPr>
            <a:r>
              <a:rPr lang="ar-SA" sz="1800" b="1" dirty="0" smtClean="0">
                <a:latin typeface="Arial" pitchFamily="34" charset="0"/>
                <a:cs typeface="Arial" pitchFamily="34" charset="0"/>
              </a:rPr>
              <a:t>بانک اطلاعاتی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Scopus</a:t>
            </a:r>
            <a:r>
              <a:rPr lang="ar-SA" sz="1800" b="1" dirty="0" smtClean="0">
                <a:latin typeface="Arial" pitchFamily="34" charset="0"/>
                <a:cs typeface="Arial" pitchFamily="34" charset="0"/>
              </a:rPr>
              <a:t>  بزرگترين بانک استنادی و چکيده نويسی جهان است </a:t>
            </a:r>
            <a:r>
              <a:rPr lang="fa-IR" sz="1800" b="1" dirty="0" smtClean="0">
                <a:latin typeface="Arial" pitchFamily="34" charset="0"/>
                <a:cs typeface="Arial" pitchFamily="34" charset="0"/>
              </a:rPr>
              <a:t>که توسط 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Elsevier</a:t>
            </a:r>
            <a:r>
              <a:rPr lang="fa-IR" sz="1800" b="1" dirty="0" smtClean="0">
                <a:latin typeface="Arial" pitchFamily="34" charset="0"/>
                <a:cs typeface="Arial" pitchFamily="34" charset="0"/>
              </a:rPr>
              <a:t> ناشر هلندی 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Science Direct</a:t>
            </a:r>
            <a:r>
              <a:rPr lang="fa-IR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a-IR" sz="1800" b="1" dirty="0" smtClean="0">
                <a:latin typeface="Arial" pitchFamily="34" charset="0"/>
                <a:cs typeface="Arial" pitchFamily="34" charset="0"/>
              </a:rPr>
              <a:t>راه اندازی شده و در واقع يکی از رقيبان پايگاه استنادی 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ISI</a:t>
            </a:r>
            <a:r>
              <a:rPr lang="fa-IR" sz="1800" b="1" dirty="0" smtClean="0">
                <a:latin typeface="Arial" pitchFamily="34" charset="0"/>
                <a:cs typeface="Arial" pitchFamily="34" charset="0"/>
              </a:rPr>
              <a:t> آمريکا می باشد. اين پايگاه ابزار خوبی برای پژوهشگران در حوزه های مختلف است که نه تنها اطلاعات مقالات و چکيده آنها بلکه ميزان استنادات آنها را نيز بيان می کند. به عبارت ديگر علاوه بر جستجو و دسترسی به مقالات معتبر می توان فعال ترين نويسنده ، سازمان ، مراکز تحقيقاتی و مجلات هسته را در حوزه موضوعی خاص تعيين و رتبه بندی کرد. با ثبت نام در اين بانک وارائه پست الکترونيکی خود ، بطور روزآمد از مقالات و اطلاعات جديد  منتشر شده در حوزه موضوعی خود از طريق پست الکترونيکی اطلاع کسب نماييد.</a:t>
            </a:r>
          </a:p>
          <a:p>
            <a:pPr lvl="1" algn="just" rtl="1">
              <a:lnSpc>
                <a:spcPct val="150000"/>
              </a:lnSpc>
            </a:pPr>
            <a:endParaRPr lang="fa-IR" sz="1800" b="1" dirty="0" smtClean="0">
              <a:latin typeface="Arial" pitchFamily="34" charset="0"/>
              <a:cs typeface="Arial" pitchFamily="34" charset="0"/>
            </a:endParaRPr>
          </a:p>
          <a:p>
            <a:pPr lvl="1" algn="just" rtl="1">
              <a:lnSpc>
                <a:spcPct val="150000"/>
              </a:lnSpc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5733256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  <a:cs typeface="B Titr" pitchFamily="2" charset="-78"/>
                <a:hlinkClick r:id="rId2"/>
              </a:rPr>
              <a:t>http://</a:t>
            </a:r>
            <a:r>
              <a:rPr lang="en-US" dirty="0" smtClean="0">
                <a:latin typeface="Arial Black" pitchFamily="34" charset="0"/>
                <a:cs typeface="B Titr" pitchFamily="2" charset="-78"/>
                <a:hlinkClick r:id="rId2"/>
              </a:rPr>
              <a:t>www.scopus.com</a:t>
            </a:r>
            <a:r>
              <a:rPr lang="fa-IR" dirty="0" smtClean="0">
                <a:latin typeface="Arial Black" pitchFamily="34" charset="0"/>
                <a:cs typeface="B Titr" pitchFamily="2" charset="-78"/>
                <a:hlinkClick r:id="rId2"/>
              </a:rPr>
              <a:t>آدرس</a:t>
            </a:r>
            <a:r>
              <a:rPr lang="fa-IR" dirty="0" smtClean="0">
                <a:latin typeface="Arial Black" pitchFamily="34" charset="0"/>
                <a:cs typeface="B Titr" pitchFamily="2" charset="-78"/>
              </a:rPr>
              <a:t>: </a:t>
            </a:r>
            <a:endParaRPr lang="fa-I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r"/>
            <a:r>
              <a:rPr lang="fa-IR" sz="2800" dirty="0" smtClean="0">
                <a:cs typeface="B Titr" pitchFamily="2" charset="-78"/>
              </a:rPr>
              <a:t>معرفی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95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971600" y="3140968"/>
            <a:ext cx="1071570" cy="1142984"/>
          </a:xfrm>
          <a:prstGeom prst="wedgeRectCallout">
            <a:avLst>
              <a:gd name="adj1" fmla="val -98845"/>
              <a:gd name="adj2" fmla="val 13010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a-IR" sz="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fa-IR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خروجی گرفتن از رکوردهای انتخاب شده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33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991871" y="6293284"/>
            <a:ext cx="115212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361" y="116631"/>
            <a:ext cx="9059797" cy="67413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Rectangular Callout 9"/>
          <p:cNvSpPr/>
          <p:nvPr/>
        </p:nvSpPr>
        <p:spPr>
          <a:xfrm>
            <a:off x="6025715" y="607199"/>
            <a:ext cx="1428760" cy="642942"/>
          </a:xfrm>
          <a:prstGeom prst="wedgeRectCallout">
            <a:avLst>
              <a:gd name="adj1" fmla="val -137047"/>
              <a:gd name="adj2" fmla="val -8466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/>
              <a:t>ردیابی استنادهای مقاله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8100392" y="2852936"/>
            <a:ext cx="85326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1412776"/>
            <a:ext cx="7019070" cy="460851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580112" y="2060848"/>
            <a:ext cx="1071570" cy="4320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137320"/>
            <a:ext cx="7560840" cy="33123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8244408" y="2564904"/>
            <a:ext cx="698376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491415" cy="211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5704032" y="2928934"/>
            <a:ext cx="150019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6143636" y="1142984"/>
            <a:ext cx="2214578" cy="1071570"/>
          </a:xfrm>
          <a:prstGeom prst="wedgeRoundRectCallout">
            <a:avLst>
              <a:gd name="adj1" fmla="val -34391"/>
              <a:gd name="adj2" fmla="val 1032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نمایش گزینه های که بیشترین دسترسی را دارند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04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9832" y="116632"/>
            <a:ext cx="4104456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Author search</a:t>
            </a:r>
            <a:endParaRPr lang="fa-IR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888144"/>
            <a:ext cx="5328592" cy="384511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ular Callout 6"/>
          <p:cNvSpPr/>
          <p:nvPr/>
        </p:nvSpPr>
        <p:spPr>
          <a:xfrm>
            <a:off x="6588224" y="2204864"/>
            <a:ext cx="1944216" cy="1412776"/>
          </a:xfrm>
          <a:prstGeom prst="wedgeRectCallout">
            <a:avLst>
              <a:gd name="adj1" fmla="val -95403"/>
              <a:gd name="adj2" fmla="val 1455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>
                <a:solidFill>
                  <a:schemeClr val="tx1"/>
                </a:solidFill>
              </a:rPr>
              <a:t>انطباق جستجو فقط با نام کوچک مورد نظر شما</a:t>
            </a:r>
          </a:p>
        </p:txBody>
      </p:sp>
    </p:spTree>
    <p:extLst>
      <p:ext uri="{BB962C8B-B14F-4D97-AF65-F5344CB8AC3E}">
        <p14:creationId xmlns:p14="http://schemas.microsoft.com/office/powerpoint/2010/main" val="30038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071670" y="4357694"/>
            <a:ext cx="6715172" cy="2239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71670" y="4951828"/>
            <a:ext cx="1500198" cy="1357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5652120" y="4710255"/>
            <a:ext cx="1685060" cy="705123"/>
          </a:xfrm>
          <a:prstGeom prst="wedgeRectCallout">
            <a:avLst>
              <a:gd name="adj1" fmla="val -169705"/>
              <a:gd name="adj2" fmla="val 802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نام نویسنده به اشکال مختلف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0" y="2420887"/>
            <a:ext cx="3211828" cy="705123"/>
          </a:xfrm>
          <a:prstGeom prst="wedgeRectCallout">
            <a:avLst>
              <a:gd name="adj1" fmla="val 26782"/>
              <a:gd name="adj2" fmla="val 27572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با کلیک برروی نام نویسنده می توانیم مشخصات نویسنده را ببینیم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92280" y="2068325"/>
            <a:ext cx="1694562" cy="705123"/>
          </a:xfrm>
          <a:prstGeom prst="wedgeRectCallout">
            <a:avLst>
              <a:gd name="adj1" fmla="val -191432"/>
              <a:gd name="adj2" fmla="val 3694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مشاهده آخرین مقاله از نویسنده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779912" y="1985180"/>
            <a:ext cx="2282690" cy="705123"/>
          </a:xfrm>
          <a:prstGeom prst="wedgeRectCallout">
            <a:avLst>
              <a:gd name="adj1" fmla="val -38980"/>
              <a:gd name="adj2" fmla="val 34355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مشاهده مقالات نویسنده</a:t>
            </a:r>
            <a:endParaRPr lang="fa-I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758" y="121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547664" y="5085185"/>
            <a:ext cx="595444" cy="2027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47664" y="5294946"/>
            <a:ext cx="52400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19" y="-99392"/>
            <a:ext cx="5040561" cy="59293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243868"/>
            <a:ext cx="4752528" cy="661413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11" name="Minus 10"/>
          <p:cNvSpPr/>
          <p:nvPr/>
        </p:nvSpPr>
        <p:spPr>
          <a:xfrm>
            <a:off x="3599892" y="1923940"/>
            <a:ext cx="936104" cy="69357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Minus 11"/>
          <p:cNvSpPr/>
          <p:nvPr/>
        </p:nvSpPr>
        <p:spPr>
          <a:xfrm flipV="1">
            <a:off x="4788024" y="3550934"/>
            <a:ext cx="684076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ectangle 2"/>
          <p:cNvSpPr/>
          <p:nvPr/>
        </p:nvSpPr>
        <p:spPr>
          <a:xfrm>
            <a:off x="322958" y="542245"/>
            <a:ext cx="142724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مشخصات نویسنده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620944" y="5338637"/>
            <a:ext cx="85725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1359" y="1268760"/>
            <a:ext cx="5357850" cy="500066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7" name="Minus 6"/>
          <p:cNvSpPr/>
          <p:nvPr/>
        </p:nvSpPr>
        <p:spPr>
          <a:xfrm>
            <a:off x="3692016" y="2420888"/>
            <a:ext cx="936104" cy="69357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6606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039815" y="2492896"/>
            <a:ext cx="1822108" cy="648072"/>
          </a:xfrm>
          <a:prstGeom prst="ellipse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ectangular Callout 2"/>
          <p:cNvSpPr/>
          <p:nvPr/>
        </p:nvSpPr>
        <p:spPr>
          <a:xfrm>
            <a:off x="3491880" y="836712"/>
            <a:ext cx="2016224" cy="1296144"/>
          </a:xfrm>
          <a:prstGeom prst="wedgeRectCallout">
            <a:avLst>
              <a:gd name="adj1" fmla="val -96561"/>
              <a:gd name="adj2" fmla="val 82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latin typeface="B Mitra"/>
              </a:rPr>
              <a:t>ارزیابی نویسنده</a:t>
            </a:r>
            <a:endParaRPr lang="fa-IR" sz="2800" b="1" dirty="0">
              <a:latin typeface="B Mit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20688"/>
          </a:xfrm>
        </p:spPr>
        <p:txBody>
          <a:bodyPr>
            <a:normAutofit fontScale="90000"/>
          </a:bodyPr>
          <a:lstStyle/>
          <a:p>
            <a:pPr algn="r"/>
            <a:r>
              <a:rPr lang="fa-IR" sz="2200" dirty="0" smtClean="0">
                <a:cs typeface="B Titr" pitchFamily="2" charset="-78"/>
              </a:rPr>
              <a:t>امکانات اين بانک شامل موارد زير است</a:t>
            </a:r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510768" cy="5904656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Titr" pitchFamily="2" charset="-78"/>
              </a:rPr>
              <a:t>دسترسی به مقالات حدود 15000 ژورنال از</a:t>
            </a:r>
            <a:r>
              <a:rPr lang="en-US" sz="1600" b="1" dirty="0" smtClean="0">
                <a:cs typeface="B Titr" pitchFamily="2" charset="-78"/>
              </a:rPr>
              <a:t> </a:t>
            </a:r>
            <a:r>
              <a:rPr lang="fa-IR" sz="1600" b="1" dirty="0" smtClean="0">
                <a:cs typeface="B Titr" pitchFamily="2" charset="-78"/>
              </a:rPr>
              <a:t>5000 ناشر</a:t>
            </a:r>
            <a:endParaRPr lang="en-US" sz="1600" b="1" dirty="0" smtClean="0">
              <a:cs typeface="B Titr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Titr" pitchFamily="2" charset="-78"/>
              </a:rPr>
              <a:t>        دسترسی به 1000 ژورنال </a:t>
            </a:r>
            <a:r>
              <a:rPr lang="en-US" sz="1600" b="1" dirty="0" smtClean="0">
                <a:cs typeface="B Titr" pitchFamily="2" charset="-78"/>
              </a:rPr>
              <a:t>Open Access</a:t>
            </a:r>
            <a:r>
              <a:rPr lang="fa-IR" sz="1600" b="1" dirty="0" smtClean="0">
                <a:cs typeface="B Titr" pitchFamily="2" charset="-78"/>
              </a:rPr>
              <a:t>.</a:t>
            </a:r>
            <a:endParaRPr lang="en-US" sz="1600" b="1" dirty="0" smtClean="0">
              <a:cs typeface="B Titr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Titr" pitchFamily="2" charset="-78"/>
              </a:rPr>
              <a:t>        دسترسی به 500 </a:t>
            </a:r>
            <a:r>
              <a:rPr lang="en-US" sz="1600" b="1" dirty="0" smtClean="0">
                <a:cs typeface="B Titr" pitchFamily="2" charset="-78"/>
              </a:rPr>
              <a:t>Conference Proceedings  </a:t>
            </a: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Titr" pitchFamily="2" charset="-78"/>
              </a:rPr>
              <a:t>        دسترسی به 600 ناشرتجاری و33 ميليون چکيده .</a:t>
            </a:r>
            <a:endParaRPr lang="en-US" sz="1600" b="1" dirty="0" smtClean="0">
              <a:cs typeface="B Titr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Titr" pitchFamily="2" charset="-78"/>
              </a:rPr>
              <a:t>        دسترسی به نتايج 386 ميليون سايت علمی .</a:t>
            </a:r>
            <a:endParaRPr lang="en-US" sz="1600" b="1" dirty="0" smtClean="0">
              <a:cs typeface="B Titr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Titr" pitchFamily="2" charset="-78"/>
              </a:rPr>
              <a:t>       دسترسی به 21 ميليون ثبت نامه .</a:t>
            </a:r>
            <a:endParaRPr lang="en-US" sz="1600" b="1" dirty="0" smtClean="0">
              <a:cs typeface="B Titr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Titr" pitchFamily="2" charset="-78"/>
              </a:rPr>
              <a:t>        دسترسی به حدود 500 مجله بصورت</a:t>
            </a:r>
            <a:r>
              <a:rPr lang="en-US" sz="1600" b="1" dirty="0" smtClean="0">
                <a:cs typeface="B Titr" pitchFamily="2" charset="-78"/>
              </a:rPr>
              <a:t>Free </a:t>
            </a:r>
            <a:r>
              <a:rPr lang="fa-IR" sz="1600" b="1" dirty="0" smtClean="0">
                <a:cs typeface="B Titr" pitchFamily="2" charset="-78"/>
              </a:rPr>
              <a:t> .</a:t>
            </a:r>
            <a:endParaRPr lang="en-US" sz="1600" b="1" dirty="0" smtClean="0">
              <a:cs typeface="B Titr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Titr" pitchFamily="2" charset="-78"/>
              </a:rPr>
              <a:t>       امکان پالايش جستجو و ايجاد </a:t>
            </a:r>
            <a:r>
              <a:rPr lang="en-US" sz="1600" b="1" dirty="0" smtClean="0">
                <a:cs typeface="B Titr" pitchFamily="2" charset="-78"/>
              </a:rPr>
              <a:t>Alert</a:t>
            </a:r>
            <a:r>
              <a:rPr lang="fa-IR" sz="1600" b="1" dirty="0" smtClean="0">
                <a:cs typeface="B Titr" pitchFamily="2" charset="-78"/>
              </a:rPr>
              <a:t> برای مقالات جديدی که مرتبط با موضوع جستجو است .</a:t>
            </a:r>
            <a:endParaRPr lang="en-US" sz="1600" b="1" dirty="0" smtClean="0">
              <a:cs typeface="B Titr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Titr" pitchFamily="2" charset="-78"/>
              </a:rPr>
              <a:t>         پوشش </a:t>
            </a:r>
            <a:r>
              <a:rPr lang="en-US" sz="1600" b="1" dirty="0" smtClean="0">
                <a:cs typeface="B Titr" pitchFamily="2" charset="-78"/>
              </a:rPr>
              <a:t>%100</a:t>
            </a:r>
            <a:r>
              <a:rPr lang="fa-IR" sz="1600" b="1" dirty="0" smtClean="0">
                <a:cs typeface="B Titr" pitchFamily="2" charset="-78"/>
              </a:rPr>
              <a:t> مقالات بانک</a:t>
            </a:r>
            <a:r>
              <a:rPr lang="en-US" sz="1600" b="1" dirty="0" smtClean="0">
                <a:cs typeface="B Titr" pitchFamily="2" charset="-78"/>
              </a:rPr>
              <a:t>Medline </a:t>
            </a:r>
            <a:r>
              <a:rPr lang="fa-IR" sz="1600" b="1" dirty="0" smtClean="0">
                <a:cs typeface="B Titr" pitchFamily="2" charset="-78"/>
              </a:rPr>
              <a:t> از سال 1966 بطور کامــــــل وسالهای قبل از آن برای موضوعـــــــات</a:t>
            </a:r>
            <a:r>
              <a:rPr lang="en-US" sz="1600" dirty="0"/>
              <a:t>Life and Health Sciences </a:t>
            </a:r>
            <a:endParaRPr lang="en-US" sz="1600" b="1" dirty="0" smtClean="0">
              <a:cs typeface="B Titr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Titr" pitchFamily="2" charset="-78"/>
              </a:rPr>
              <a:t>      يافتن نويسندگان پر استناد و وابستگی های سازمانی آنها جهت تبادلات علمی .</a:t>
            </a:r>
            <a:endParaRPr lang="en-US" sz="1600" b="1" dirty="0" smtClean="0">
              <a:cs typeface="B Titr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1600" b="1" dirty="0" smtClean="0">
                <a:cs typeface="B Titr" pitchFamily="2" charset="-78"/>
              </a:rPr>
              <a:t>         حدود 28 مجله ايرانی در اين بانک وارد شده که از اين تعداد 14 عنوان آن مربوط به پزشکی می باشد .</a:t>
            </a:r>
            <a:endParaRPr lang="en-US" sz="1600" b="1" dirty="0" smtClean="0">
              <a:cs typeface="B Titr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en-US" sz="1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610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9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43834" y="642918"/>
            <a:ext cx="150016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Callout 1 2"/>
          <p:cNvSpPr/>
          <p:nvPr/>
        </p:nvSpPr>
        <p:spPr>
          <a:xfrm>
            <a:off x="3995936" y="821513"/>
            <a:ext cx="2880320" cy="879295"/>
          </a:xfrm>
          <a:prstGeom prst="borderCallout1">
            <a:avLst>
              <a:gd name="adj1" fmla="val 7551"/>
              <a:gd name="adj2" fmla="val 947"/>
              <a:gd name="adj3" fmla="val 267690"/>
              <a:gd name="adj4" fmla="val -622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پوشش موضوعی مقالات نویسنده</a:t>
            </a:r>
            <a:endParaRPr lang="fa-IR" dirty="0"/>
          </a:p>
        </p:txBody>
      </p:sp>
      <p:sp>
        <p:nvSpPr>
          <p:cNvPr id="7" name="Minus 6"/>
          <p:cNvSpPr/>
          <p:nvPr/>
        </p:nvSpPr>
        <p:spPr>
          <a:xfrm>
            <a:off x="179483" y="1901114"/>
            <a:ext cx="1152128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560" y="-25830"/>
            <a:ext cx="1000132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928934"/>
            <a:ext cx="47149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31640" y="332656"/>
            <a:ext cx="674652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زمانی که تعداد استنادات به مقالات يک نويسنده با تعداد مقالاتش برابر می شود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 Index</a:t>
            </a:r>
            <a:r>
              <a:rPr lang="fa-I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آن نويسنده تعيين می گردد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4365104"/>
            <a:ext cx="37581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 smtClean="0">
                <a:latin typeface="B Mitra"/>
              </a:rPr>
              <a:t>مفهومش این است که این نویسنده حداقل 37 مقاله منتشر شده دارد که هر کدام حداقل 37 استناد دارند به عبارت دیگر بقیه مقالاتش کمتر از 37 استناد دارند.</a:t>
            </a:r>
            <a:endParaRPr lang="fa-IR" b="1" dirty="0">
              <a:latin typeface="B Mitra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3568" y="1556792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8658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7500958" y="6286520"/>
            <a:ext cx="78581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86512" y="6215082"/>
            <a:ext cx="642942" cy="419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00892" y="6429396"/>
            <a:ext cx="42862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464235" y="4127588"/>
            <a:ext cx="50575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21780" y="4127588"/>
            <a:ext cx="0" cy="14616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39952" y="764704"/>
            <a:ext cx="214656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تعداداستنادات به مقالات نویسنده را برحسب سال نشان می دهد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9144001" cy="70227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258816" y="3470461"/>
            <a:ext cx="1741053" cy="534603"/>
          </a:xfrm>
          <a:prstGeom prst="ellipse">
            <a:avLst/>
          </a:prstGeom>
          <a:noFill/>
          <a:ln w="666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298" y="742392"/>
            <a:ext cx="8929718" cy="65253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7072330" y="1981419"/>
            <a:ext cx="1357322" cy="1357322"/>
          </a:xfrm>
          <a:prstGeom prst="wedgeRectCallout">
            <a:avLst>
              <a:gd name="adj1" fmla="val 8298"/>
              <a:gd name="adj2" fmla="val 12706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مدرکی که به آن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یا بیشتر از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استناد شده باشد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0" y="2071678"/>
            <a:ext cx="228598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-950779"/>
            <a:ext cx="8882252" cy="733079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435" y="57150"/>
            <a:ext cx="92177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51720" y="1082440"/>
            <a:ext cx="1789370" cy="42862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7483" y="678069"/>
            <a:ext cx="1103671" cy="3406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816417"/>
            <a:ext cx="6858048" cy="557216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203848" y="3284984"/>
            <a:ext cx="5256584" cy="936104"/>
          </a:xfrm>
          <a:prstGeom prst="roundRect">
            <a:avLst/>
          </a:prstGeom>
          <a:noFill/>
          <a:ln w="63500">
            <a:solidFill>
              <a:srgbClr val="00B050">
                <a:alpha val="8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Round Diagonal Corner Rectangle 5"/>
          <p:cNvSpPr/>
          <p:nvPr/>
        </p:nvSpPr>
        <p:spPr>
          <a:xfrm>
            <a:off x="3143240" y="214290"/>
            <a:ext cx="4572032" cy="85725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Affilation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Search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860" y="1571612"/>
            <a:ext cx="1643074" cy="357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6768" y="2060847"/>
            <a:ext cx="5703355" cy="6814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8264" y="2132856"/>
            <a:ext cx="194421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1600" b="1" dirty="0">
                <a:latin typeface="B Mitra"/>
              </a:rPr>
              <a:t>به منظور بررسی وضعيت علمی موسسه ای خاص ويا يافتن اشکال مختلف نام های يک موسسه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ound Diagonal Corner Rectangle 4"/>
          <p:cNvSpPr/>
          <p:nvPr/>
        </p:nvSpPr>
        <p:spPr>
          <a:xfrm>
            <a:off x="2143108" y="4797152"/>
            <a:ext cx="2857520" cy="346360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-603448"/>
            <a:ext cx="7956376" cy="489654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ound Diagonal Corner Rectangle 8"/>
          <p:cNvSpPr/>
          <p:nvPr/>
        </p:nvSpPr>
        <p:spPr>
          <a:xfrm>
            <a:off x="2000232" y="1571612"/>
            <a:ext cx="3571900" cy="500066"/>
          </a:xfrm>
          <a:prstGeom prst="round2Diag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285" y="764704"/>
            <a:ext cx="6803522" cy="51260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719"/>
            <a:ext cx="9395520" cy="721519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42844" y="4571984"/>
            <a:ext cx="6357982" cy="2286016"/>
          </a:xfrm>
          <a:prstGeom prst="roundRect">
            <a:avLst>
              <a:gd name="adj" fmla="val 497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0" y="2081202"/>
            <a:ext cx="6653226" cy="2286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6715140" y="2143116"/>
            <a:ext cx="2071702" cy="142876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1617" y="2897478"/>
            <a:ext cx="91440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463" y="1894151"/>
            <a:ext cx="4181479" cy="214313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>
            <a:stCxn id="11" idx="2"/>
          </p:cNvCxnSpPr>
          <p:nvPr/>
        </p:nvCxnSpPr>
        <p:spPr>
          <a:xfrm flipH="1">
            <a:off x="5351419" y="3040354"/>
            <a:ext cx="150019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pPr algn="r"/>
            <a:r>
              <a:rPr lang="ar-SA" b="1" dirty="0" smtClean="0">
                <a:cs typeface="B Titr" pitchFamily="2" charset="-78"/>
              </a:rPr>
              <a:t> </a:t>
            </a:r>
            <a:r>
              <a:rPr lang="fa-IR" sz="2200" b="1" dirty="0" smtClean="0">
                <a:cs typeface="B Titr" pitchFamily="2" charset="-78"/>
              </a:rPr>
              <a:t>مجلات ايرانی که در حوزه پزشکی در اين بانک وارد شده عبارتند از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04656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en-US" sz="1600" b="1" dirty="0" err="1" smtClean="0"/>
              <a:t>Acta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Medica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Iranica</a:t>
            </a:r>
            <a:endParaRPr lang="en-US" sz="1600" b="1" dirty="0" smtClean="0"/>
          </a:p>
          <a:p>
            <a:pPr algn="justLow">
              <a:lnSpc>
                <a:spcPct val="150000"/>
              </a:lnSpc>
            </a:pPr>
            <a:r>
              <a:rPr lang="en-US" sz="1600" b="1" dirty="0" smtClean="0"/>
              <a:t>Archives of Iranian Medicine</a:t>
            </a:r>
          </a:p>
          <a:p>
            <a:pPr algn="justLow">
              <a:lnSpc>
                <a:spcPct val="150000"/>
              </a:lnSpc>
            </a:pPr>
            <a:r>
              <a:rPr lang="en-US" sz="1600" b="1" dirty="0" err="1" smtClean="0"/>
              <a:t>Daru</a:t>
            </a:r>
            <a:endParaRPr lang="en-US" sz="1600" b="1" dirty="0" smtClean="0"/>
          </a:p>
          <a:p>
            <a:pPr algn="justLow">
              <a:lnSpc>
                <a:spcPct val="150000"/>
              </a:lnSpc>
            </a:pPr>
            <a:r>
              <a:rPr lang="en-US" sz="1600" b="1" dirty="0" smtClean="0"/>
              <a:t>Iranian Journal of Allergy, Asthma and Immunology</a:t>
            </a:r>
          </a:p>
          <a:p>
            <a:pPr algn="justLow">
              <a:lnSpc>
                <a:spcPct val="150000"/>
              </a:lnSpc>
            </a:pPr>
            <a:r>
              <a:rPr lang="en-US" sz="1600" b="1" dirty="0" smtClean="0"/>
              <a:t>Iranian Journal of Diabetes and Lipid Disorders</a:t>
            </a:r>
          </a:p>
          <a:p>
            <a:pPr algn="justLow">
              <a:lnSpc>
                <a:spcPct val="150000"/>
              </a:lnSpc>
            </a:pPr>
            <a:r>
              <a:rPr lang="en-US" sz="1600" b="1" dirty="0" smtClean="0"/>
              <a:t>Iranian Journal of Immunology</a:t>
            </a:r>
          </a:p>
          <a:p>
            <a:pPr algn="justLow">
              <a:lnSpc>
                <a:spcPct val="150000"/>
              </a:lnSpc>
            </a:pPr>
            <a:r>
              <a:rPr lang="en-US" sz="1600" b="1" dirty="0" smtClean="0"/>
              <a:t>Iranian Journal of Medical Sciences</a:t>
            </a:r>
          </a:p>
          <a:p>
            <a:pPr algn="justLow">
              <a:lnSpc>
                <a:spcPct val="150000"/>
              </a:lnSpc>
            </a:pPr>
            <a:r>
              <a:rPr lang="en-US" sz="1600" b="1" dirty="0" smtClean="0"/>
              <a:t>Iranian Journal of Public Health</a:t>
            </a:r>
          </a:p>
          <a:p>
            <a:pPr algn="justLow">
              <a:lnSpc>
                <a:spcPct val="150000"/>
              </a:lnSpc>
            </a:pPr>
            <a:r>
              <a:rPr lang="en-US" sz="1600" b="1" dirty="0" smtClean="0"/>
              <a:t>Iranian Journal of Radiation Research</a:t>
            </a:r>
          </a:p>
          <a:p>
            <a:pPr algn="justLow">
              <a:lnSpc>
                <a:spcPct val="150000"/>
              </a:lnSpc>
            </a:pPr>
            <a:r>
              <a:rPr lang="en-US" sz="1600" b="1" dirty="0" smtClean="0"/>
              <a:t>Journal of Medicinal Plants</a:t>
            </a:r>
          </a:p>
          <a:p>
            <a:pPr algn="justLow">
              <a:lnSpc>
                <a:spcPct val="150000"/>
              </a:lnSpc>
            </a:pPr>
            <a:r>
              <a:rPr lang="en-US" sz="1600" b="1" dirty="0" smtClean="0"/>
              <a:t>Journal of Research in Medical Sciences</a:t>
            </a:r>
          </a:p>
          <a:p>
            <a:pPr algn="justLow">
              <a:lnSpc>
                <a:spcPct val="150000"/>
              </a:lnSpc>
            </a:pPr>
            <a:r>
              <a:rPr lang="en-US" sz="1600" b="1" dirty="0" smtClean="0"/>
              <a:t>Medical Journal of the Islamic Republic of Iran</a:t>
            </a:r>
          </a:p>
          <a:p>
            <a:pPr algn="justLow">
              <a:lnSpc>
                <a:spcPct val="150000"/>
              </a:lnSpc>
            </a:pPr>
            <a:r>
              <a:rPr lang="en-US" sz="1600" b="1" dirty="0" smtClean="0"/>
              <a:t>Pahlavi Medical Journal</a:t>
            </a:r>
          </a:p>
          <a:p>
            <a:pPr algn="justLow">
              <a:lnSpc>
                <a:spcPct val="150000"/>
              </a:lnSpc>
            </a:pPr>
            <a:r>
              <a:rPr lang="en-US" sz="1600" b="1" dirty="0" err="1" smtClean="0"/>
              <a:t>Yakhteh</a:t>
            </a:r>
            <a:endParaRPr lang="en-US" sz="1600" b="1" dirty="0" smtClean="0"/>
          </a:p>
          <a:p>
            <a:pPr algn="justLow">
              <a:lnSpc>
                <a:spcPct val="150000"/>
              </a:lnSpc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789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652120" y="4509120"/>
            <a:ext cx="914400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573" y="0"/>
            <a:ext cx="8151128" cy="74888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980320" y="3622565"/>
            <a:ext cx="6357982" cy="585208"/>
          </a:xfrm>
          <a:prstGeom prst="roundRect">
            <a:avLst>
              <a:gd name="adj" fmla="val 497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6614" y="2060848"/>
            <a:ext cx="7791087" cy="613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53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3857628"/>
            <a:ext cx="6653226" cy="25812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95812" y="482294"/>
            <a:ext cx="2428892" cy="5929330"/>
          </a:xfrm>
          <a:prstGeom prst="roundRect">
            <a:avLst>
              <a:gd name="adj" fmla="val 45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32"/>
            <a:ext cx="1928826" cy="11430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6643702" y="1428736"/>
            <a:ext cx="571504" cy="1428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179512" y="3857628"/>
            <a:ext cx="2160240" cy="4066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857356" y="3500437"/>
            <a:ext cx="500066" cy="5043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2 10"/>
          <p:cNvSpPr/>
          <p:nvPr/>
        </p:nvSpPr>
        <p:spPr>
          <a:xfrm>
            <a:off x="4357686" y="1928802"/>
            <a:ext cx="1857388" cy="857256"/>
          </a:xfrm>
          <a:prstGeom prst="borderCallout2">
            <a:avLst>
              <a:gd name="adj1" fmla="val 26135"/>
              <a:gd name="adj2" fmla="val -1516"/>
              <a:gd name="adj3" fmla="val 18750"/>
              <a:gd name="adj4" fmla="val -16667"/>
              <a:gd name="adj5" fmla="val 113909"/>
              <a:gd name="adj6" fmla="val -50702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برای مشاهده مقالت مربوطه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57422" y="2924944"/>
            <a:ext cx="142249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344" y="642917"/>
            <a:ext cx="6534683" cy="62150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Oval 2"/>
          <p:cNvSpPr/>
          <p:nvPr/>
        </p:nvSpPr>
        <p:spPr>
          <a:xfrm>
            <a:off x="2107389" y="2357430"/>
            <a:ext cx="1456499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" y="-781013"/>
            <a:ext cx="9933112" cy="76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3643306" y="214290"/>
            <a:ext cx="3071834" cy="7858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Advanced search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16" y="1916832"/>
            <a:ext cx="5505888" cy="936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4544" y="142576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ular Callout 10"/>
          <p:cNvSpPr/>
          <p:nvPr/>
        </p:nvSpPr>
        <p:spPr>
          <a:xfrm>
            <a:off x="179512" y="4820022"/>
            <a:ext cx="571504" cy="265162"/>
          </a:xfrm>
          <a:prstGeom prst="wedgeRectCallout">
            <a:avLst>
              <a:gd name="adj1" fmla="val 277556"/>
              <a:gd name="adj2" fmla="val -369598"/>
            </a:avLst>
          </a:prstGeom>
          <a:noFill/>
          <a:ln>
            <a:solidFill>
              <a:srgbClr val="F278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142844" y="2000240"/>
            <a:ext cx="2571768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96062" y="-27729"/>
            <a:ext cx="9471210" cy="710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64315" y="535532"/>
            <a:ext cx="785818" cy="500066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2214546" y="214290"/>
            <a:ext cx="3143272" cy="785818"/>
          </a:xfrm>
          <a:prstGeom prst="borderCallout1">
            <a:avLst>
              <a:gd name="adj1" fmla="val 1027"/>
              <a:gd name="adj2" fmla="val -948"/>
              <a:gd name="adj3" fmla="val 81463"/>
              <a:gd name="adj4" fmla="val -3000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 smtClean="0"/>
              <a:t>عناوین نشریاتی که مقاله های آنها در سایت</a:t>
            </a:r>
            <a:r>
              <a:rPr lang="en-US" sz="2000" dirty="0" smtClean="0"/>
              <a:t> </a:t>
            </a:r>
            <a:r>
              <a:rPr lang="fa-IR" sz="2000" dirty="0" smtClean="0"/>
              <a:t> </a:t>
            </a:r>
            <a:r>
              <a:rPr lang="en-US" sz="2000" dirty="0" err="1" smtClean="0"/>
              <a:t>scopus</a:t>
            </a:r>
            <a:r>
              <a:rPr lang="fa-IR" sz="2000" dirty="0" smtClean="0"/>
              <a:t> وارد می گردد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0" y="1571612"/>
            <a:ext cx="4643438" cy="1428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9" y="1714488"/>
            <a:ext cx="4535934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296" y="2155912"/>
            <a:ext cx="4714876" cy="480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72198" y="1571612"/>
            <a:ext cx="3071802" cy="9286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47806"/>
            <a:ext cx="1733550" cy="952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28596" y="3143248"/>
            <a:ext cx="3429024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535761"/>
            <a:ext cx="7929618" cy="53578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285720" y="2714620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401601" y="304612"/>
            <a:ext cx="1214446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3923928" y="250021"/>
            <a:ext cx="3000396" cy="1214422"/>
          </a:xfrm>
          <a:prstGeom prst="wedgeRectCallout">
            <a:avLst>
              <a:gd name="adj1" fmla="val -96718"/>
              <a:gd name="adj2" fmla="val -454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به منظور تحلیل علمی مجله یا مجله های مربوط به یک رشته خاص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1785926"/>
            <a:ext cx="3071834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2609850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53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1357290" y="3357562"/>
            <a:ext cx="321471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95536" y="1556792"/>
            <a:ext cx="158417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87624" y="1988840"/>
            <a:ext cx="169666" cy="1368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63013" y="1043287"/>
            <a:ext cx="2027813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a-I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مثال</a:t>
            </a:r>
            <a:endParaRPr lang="fa-IR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9608"/>
            <a:ext cx="9753600" cy="7315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>
            <a:stCxn id="16" idx="3"/>
          </p:cNvCxnSpPr>
          <p:nvPr/>
        </p:nvCxnSpPr>
        <p:spPr>
          <a:xfrm>
            <a:off x="3136954" y="3810000"/>
            <a:ext cx="2875206" cy="523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072462" y="6143644"/>
            <a:ext cx="1071538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8143900" y="4714884"/>
            <a:ext cx="1000100" cy="857256"/>
          </a:xfrm>
          <a:prstGeom prst="wedgeRoundRectCallout">
            <a:avLst>
              <a:gd name="adj1" fmla="val -8173"/>
              <a:gd name="adj2" fmla="val 107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جزئیات هر مجله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286084" y="6344241"/>
            <a:ext cx="507209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000768"/>
            <a:ext cx="3071802" cy="1114425"/>
          </a:xfrm>
          <a:prstGeom prst="rect">
            <a:avLst/>
          </a:prstGeom>
          <a:noFill/>
          <a:ln w="57150">
            <a:solidFill>
              <a:srgbClr val="BB3F07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80235" y="4344846"/>
            <a:ext cx="2773542" cy="3007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62389" y="3918012"/>
            <a:ext cx="2382091" cy="1654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4282" y="3701988"/>
            <a:ext cx="292267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953777" y="3550013"/>
            <a:ext cx="3922479" cy="945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0235" y="5232219"/>
            <a:ext cx="2882154" cy="3493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16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194664" y="571480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4282" y="1643050"/>
            <a:ext cx="4214842" cy="571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662" y="-99392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665835" y="260648"/>
            <a:ext cx="92869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980728"/>
            <a:ext cx="857255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1575266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18"/>
            <a:ext cx="914406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Callout 1 6"/>
          <p:cNvSpPr/>
          <p:nvPr/>
        </p:nvSpPr>
        <p:spPr>
          <a:xfrm>
            <a:off x="214282" y="357166"/>
            <a:ext cx="8822214" cy="1143008"/>
          </a:xfrm>
          <a:prstGeom prst="borderCallout1">
            <a:avLst>
              <a:gd name="adj1" fmla="val 101621"/>
              <a:gd name="adj2" fmla="val 15213"/>
              <a:gd name="adj3" fmla="val 162962"/>
              <a:gd name="adj4" fmla="val 1833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 smtClean="0"/>
              <a:t>برای آگاهی از استناد مقالات جدید به مقالات یک نویسنده درقسمت </a:t>
            </a:r>
            <a:r>
              <a:rPr lang="en-US" dirty="0" smtClean="0"/>
              <a:t>Details </a:t>
            </a:r>
            <a:r>
              <a:rPr lang="fa-IR" dirty="0" smtClean="0"/>
              <a:t>مربوط به نتایج جستجو گزینه </a:t>
            </a:r>
            <a:r>
              <a:rPr lang="en-US" dirty="0" smtClean="0"/>
              <a:t>E-mail Alert</a:t>
            </a:r>
            <a:r>
              <a:rPr lang="fa-IR" dirty="0" smtClean="0"/>
              <a:t> را کلیک نموده و این </a:t>
            </a:r>
            <a:r>
              <a:rPr lang="en-US" dirty="0" smtClean="0"/>
              <a:t>Alert</a:t>
            </a:r>
            <a:r>
              <a:rPr lang="fa-IR" dirty="0" smtClean="0"/>
              <a:t> را فعال می نماییم . 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1500166" y="4214818"/>
            <a:ext cx="7286676" cy="857256"/>
          </a:xfrm>
          <a:prstGeom prst="borderCallout1">
            <a:avLst>
              <a:gd name="adj1" fmla="val -9000"/>
              <a:gd name="adj2" fmla="val 3184"/>
              <a:gd name="adj3" fmla="val -175903"/>
              <a:gd name="adj4" fmla="val 293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 smtClean="0"/>
              <a:t>در صورت تمایل به اطلاع از استناد به مقاله ها در صفحه نتــــایج جستجو با کلیک کردن بر روی گزینه </a:t>
            </a:r>
            <a:r>
              <a:rPr lang="en-US" dirty="0" smtClean="0"/>
              <a:t>Abstract + Refs</a:t>
            </a:r>
            <a:r>
              <a:rPr lang="fa-IR" dirty="0" smtClean="0"/>
              <a:t>  ابتدا وارد مقاله فوق شوید . سپس با کلیک بر روی گزینه</a:t>
            </a:r>
          </a:p>
          <a:p>
            <a:pPr algn="r" rtl="1"/>
            <a:r>
              <a:rPr lang="fa-IR" dirty="0" smtClean="0"/>
              <a:t> </a:t>
            </a:r>
            <a:r>
              <a:rPr lang="en-US" dirty="0" smtClean="0"/>
              <a:t>Mail Alert</a:t>
            </a:r>
            <a:r>
              <a:rPr lang="fa-IR" dirty="0" smtClean="0"/>
              <a:t> </a:t>
            </a:r>
            <a:r>
              <a:rPr lang="en-US" dirty="0"/>
              <a:t>E-</a:t>
            </a:r>
            <a:r>
              <a:rPr lang="fa-IR" dirty="0" smtClean="0"/>
              <a:t>این </a:t>
            </a:r>
            <a:r>
              <a:rPr lang="en-US" dirty="0" smtClean="0"/>
              <a:t>Alert</a:t>
            </a:r>
            <a:r>
              <a:rPr lang="fa-IR" dirty="0" smtClean="0"/>
              <a:t> را مطابق شکل زیرایجاد نمایید .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1000132" y="5445224"/>
            <a:ext cx="7786710" cy="928694"/>
          </a:xfrm>
          <a:prstGeom prst="borderCallout1">
            <a:avLst>
              <a:gd name="adj1" fmla="val 65418"/>
              <a:gd name="adj2" fmla="val 453"/>
              <a:gd name="adj3" fmla="val -307071"/>
              <a:gd name="adj4" fmla="val -26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 smtClean="0"/>
              <a:t>چنانچه تمایل داشته باشیم ازچاپ مقالات جدیدی که با موضوع جستجوی ما مشابه است اطلاع یابــــیم </a:t>
            </a:r>
            <a:r>
              <a:rPr lang="fa-IR" b="1" dirty="0" smtClean="0"/>
              <a:t>گزیــــنه </a:t>
            </a:r>
            <a:r>
              <a:rPr lang="en-US" b="1" dirty="0" smtClean="0"/>
              <a:t> Save as Alert</a:t>
            </a:r>
            <a:r>
              <a:rPr lang="fa-IR" b="1" dirty="0" smtClean="0"/>
              <a:t> در صفحه نتایج جستجو را فعال نموده ،  در دفعات بعدی ورود به سایت با کلیک بر روی </a:t>
            </a:r>
            <a:r>
              <a:rPr lang="en-US" b="1" dirty="0" smtClean="0"/>
              <a:t>My Alert</a:t>
            </a:r>
            <a:r>
              <a:rPr lang="fa-IR" b="1" dirty="0" smtClean="0"/>
              <a:t> می توانیم آنها را مشاهده نماییم .</a:t>
            </a:r>
            <a:endParaRPr lang="en-US" b="1" dirty="0" smtClean="0"/>
          </a:p>
          <a:p>
            <a:pPr rtl="1"/>
            <a:r>
              <a:rPr lang="fa-IR" dirty="0" smtClean="0"/>
              <a:t> 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843808" y="2209211"/>
            <a:ext cx="144016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1365586" y="2209211"/>
            <a:ext cx="119230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139339" y="2144932"/>
            <a:ext cx="1226247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3" grpId="0" animBg="1"/>
      <p:bldP spid="11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2857488" y="0"/>
            <a:ext cx="78581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71934" y="1285861"/>
            <a:ext cx="400052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چنانچه تمایل به ذخیره دائم کلیه جستجوهای خود داشته باشید می بایستی مقالات را انتخاب و سپس بر روی گزینه</a:t>
            </a:r>
            <a:r>
              <a:rPr lang="en-US" dirty="0" smtClean="0"/>
              <a:t>Add to List </a:t>
            </a:r>
            <a:r>
              <a:rPr lang="fa-IR" dirty="0" smtClean="0"/>
              <a:t> در صفحه نتایج جستجو کلیک نمایید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143636" y="271462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57686" y="3500438"/>
            <a:ext cx="42862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آنگاه گزینه </a:t>
            </a:r>
            <a:r>
              <a:rPr lang="en-US" dirty="0" smtClean="0"/>
              <a:t>My List</a:t>
            </a:r>
            <a:r>
              <a:rPr lang="fa-IR" dirty="0" smtClean="0"/>
              <a:t> را از نوار بالای سایت انتخاب نموده و وارد صفحه مربوطه شوید 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6215074" y="4286256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57620" y="500063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43372" y="5072074"/>
            <a:ext cx="4286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بعد از ورود به این صفحه گزینه </a:t>
            </a:r>
            <a:r>
              <a:rPr lang="en-US" dirty="0" smtClean="0"/>
              <a:t>Save this List</a:t>
            </a:r>
            <a:r>
              <a:rPr lang="fa-IR" dirty="0" smtClean="0"/>
              <a:t> را انتخاب و با در نظر گرفتن یک عنوان دلخواه برای آن نتایج جستجو را برای همیشه در </a:t>
            </a:r>
            <a:r>
              <a:rPr lang="en-US" dirty="0" smtClean="0"/>
              <a:t>My Profile </a:t>
            </a:r>
            <a:r>
              <a:rPr lang="fa-IR" dirty="0" smtClean="0"/>
              <a:t>  خود ذخیره نمایید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49" y="4094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4282" y="1500174"/>
            <a:ext cx="8358246" cy="21431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82686" y="428604"/>
            <a:ext cx="95726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Callout 3 (Border and Accent Bar) 2"/>
          <p:cNvSpPr/>
          <p:nvPr/>
        </p:nvSpPr>
        <p:spPr>
          <a:xfrm>
            <a:off x="6568467" y="299023"/>
            <a:ext cx="2396021" cy="120019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7076"/>
              <a:gd name="adj8" fmla="val -596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/>
              <a:t>تغییر در اطلاعات شخصــی از قبـــیل  </a:t>
            </a:r>
            <a:r>
              <a:rPr lang="en-US" dirty="0"/>
              <a:t>    user name </a:t>
            </a:r>
            <a:r>
              <a:rPr lang="fa-IR" dirty="0"/>
              <a:t>،</a:t>
            </a:r>
            <a:r>
              <a:rPr lang="en-US" dirty="0"/>
              <a:t> Password </a:t>
            </a:r>
            <a:r>
              <a:rPr lang="fa-IR" dirty="0"/>
              <a:t>، </a:t>
            </a:r>
            <a:r>
              <a:rPr lang="en-US" dirty="0"/>
              <a:t>E-mail</a:t>
            </a:r>
            <a:r>
              <a:rPr lang="fa-IR" dirty="0"/>
              <a:t> و ….</a:t>
            </a:r>
            <a:endParaRPr lang="en-US" dirty="0"/>
          </a:p>
        </p:txBody>
      </p:sp>
      <p:sp>
        <p:nvSpPr>
          <p:cNvPr id="8" name="Line Callout 3 (Border and Accent Bar) 7"/>
          <p:cNvSpPr/>
          <p:nvPr/>
        </p:nvSpPr>
        <p:spPr>
          <a:xfrm>
            <a:off x="6008571" y="3933056"/>
            <a:ext cx="2563957" cy="259228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40737"/>
              <a:gd name="adj8" fmla="val -2985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fa-IR" dirty="0" smtClean="0"/>
              <a:t>جایی که شما می توانید شناسه کاربری و رمز عبور خود را وارد نمایید و اسنادی را که در اسکوپوس در پایگاه refwork ذخیره نموده اید دسترسی داشته باشید</a:t>
            </a:r>
          </a:p>
          <a:p>
            <a:pPr algn="r" rtl="1"/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fa-IR" dirty="0" smtClean="0">
                <a:solidFill>
                  <a:srgbClr val="FF0000"/>
                </a:solidFill>
              </a:rPr>
              <a:t>efwork ابزاری است مبتنی بر وب و برای مدیریت استنادها به کار می رود.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008" y="724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644008" y="434127"/>
            <a:ext cx="95726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1 (No Border) 5"/>
          <p:cNvSpPr/>
          <p:nvPr/>
        </p:nvSpPr>
        <p:spPr>
          <a:xfrm>
            <a:off x="755575" y="1628800"/>
            <a:ext cx="3502257" cy="1080120"/>
          </a:xfrm>
          <a:prstGeom prst="callout1">
            <a:avLst>
              <a:gd name="adj1" fmla="val -835"/>
              <a:gd name="adj2" fmla="val 66216"/>
              <a:gd name="adj3" fmla="val -63764"/>
              <a:gd name="adj4" fmla="val 11249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استفاده از سیستم گفتگوی زنده  و در میان گذاشتن سوالات خود با متخصصان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56176" y="434127"/>
            <a:ext cx="74124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(No Border) 7"/>
          <p:cNvSpPr/>
          <p:nvPr/>
        </p:nvSpPr>
        <p:spPr>
          <a:xfrm rot="20314656">
            <a:off x="6945409" y="1753421"/>
            <a:ext cx="1224136" cy="540060"/>
          </a:xfrm>
          <a:prstGeom prst="callout1">
            <a:avLst>
              <a:gd name="adj1" fmla="val -835"/>
              <a:gd name="adj2" fmla="val 66216"/>
              <a:gd name="adj3" fmla="val -178574"/>
              <a:gd name="adj4" fmla="val 2297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آموزش</a:t>
            </a: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ØªÙÙÙ Ø§ÙØ±Ø§ Ø¯Ø± Ø§ÙØ±Ú¯ÙÙ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20" y="-137835"/>
            <a:ext cx="9288017" cy="72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4077072"/>
            <a:ext cx="547260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AP Yekan" panose="02000503030000020004" pitchFamily="2" charset="-78"/>
                <a:cs typeface="B Bardiya" panose="00000400000000000000" pitchFamily="2" charset="-78"/>
              </a:rPr>
              <a:t>با تشکر از توجه شما</a:t>
            </a:r>
            <a:endParaRPr lang="fa-IR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latin typeface="AP Yekan" panose="02000503030000020004" pitchFamily="2" charset="-78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56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93103"/>
            <a:ext cx="9323512" cy="69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997663"/>
            <a:ext cx="7236296" cy="324036"/>
          </a:xfrm>
          <a:prstGeom prst="rect">
            <a:avLst/>
          </a:prstGeom>
          <a:noFill/>
          <a:ln>
            <a:solidFill>
              <a:srgbClr val="C0000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Oval 3"/>
          <p:cNvSpPr/>
          <p:nvPr/>
        </p:nvSpPr>
        <p:spPr>
          <a:xfrm>
            <a:off x="6012160" y="1340768"/>
            <a:ext cx="1224136" cy="432048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52000"/>
            <a:ext cx="9322595" cy="69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0" y="1785926"/>
            <a:ext cx="785786" cy="706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28860" y="1500174"/>
            <a:ext cx="464347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Document Search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5010" y="2845934"/>
            <a:ext cx="2928958" cy="584775"/>
          </a:xfrm>
          <a:prstGeom prst="rect">
            <a:avLst/>
          </a:prstGeom>
          <a:solidFill>
            <a:srgbClr val="E937A1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سرچ را در گزینه های زیر میتوانید انجام دهید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6114" y="2714620"/>
            <a:ext cx="5143536" cy="5000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5211" y="3681800"/>
            <a:ext cx="226774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6000768"/>
            <a:ext cx="4143404" cy="35719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با نگه داشتن ماوس روی هریک از این موضوعات زیر مجموعه های آنها را خواهیم دید</a:t>
            </a:r>
            <a:endParaRPr lang="en-US" sz="1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1714496" y="5643562"/>
            <a:ext cx="428628" cy="285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9" idx="4"/>
          </p:cNvCxnSpPr>
          <p:nvPr/>
        </p:nvCxnSpPr>
        <p:spPr>
          <a:xfrm>
            <a:off x="392893" y="2492896"/>
            <a:ext cx="392893" cy="353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Content Placeholder 3"/>
          <p:cNvGraphicFramePr>
            <a:graphicFrameLocks/>
          </p:cNvGraphicFramePr>
          <p:nvPr/>
        </p:nvGraphicFramePr>
        <p:xfrm>
          <a:off x="7000892" y="3929066"/>
          <a:ext cx="2143108" cy="238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7" grpId="0" animBg="1"/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7715" y="-248361"/>
            <a:ext cx="9144000" cy="7203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460479"/>
            <a:ext cx="6839688" cy="4040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33110" y="3194838"/>
            <a:ext cx="2376263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24117" y="1702518"/>
            <a:ext cx="185738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1" y="44100"/>
            <a:ext cx="596723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مثال برای جستجوی مدرک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9688" y="1460479"/>
            <a:ext cx="2291824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tx1"/>
                </a:solidFill>
              </a:rPr>
              <a:t>نیاز به مقالاتی در زمینه موضوعی </a:t>
            </a:r>
            <a:r>
              <a:rPr lang="en-US" sz="2000" b="1" dirty="0" smtClean="0">
                <a:solidFill>
                  <a:schemeClr val="accent2"/>
                </a:solidFill>
              </a:rPr>
              <a:t>heart attack </a:t>
            </a:r>
            <a:r>
              <a:rPr lang="fa-IR" sz="2000" b="1" dirty="0" smtClean="0">
                <a:solidFill>
                  <a:schemeClr val="accent2"/>
                </a:solidFill>
              </a:rPr>
              <a:t> و stress </a:t>
            </a:r>
            <a:endParaRPr lang="fa-IR" sz="2000" b="1" dirty="0">
              <a:solidFill>
                <a:schemeClr val="accent2"/>
              </a:solidFill>
            </a:endParaRPr>
          </a:p>
          <a:p>
            <a:pPr algn="r" rtl="1"/>
            <a:r>
              <a:rPr lang="fa-IR" sz="2000" dirty="0">
                <a:solidFill>
                  <a:schemeClr val="tx1"/>
                </a:solidFill>
              </a:rPr>
              <a:t>می باشد به نحوی که </a:t>
            </a:r>
            <a:r>
              <a:rPr lang="fa-IR" sz="2000" dirty="0" smtClean="0">
                <a:solidFill>
                  <a:schemeClr val="tx1"/>
                </a:solidFill>
              </a:rPr>
              <a:t>heart attack </a:t>
            </a:r>
            <a:r>
              <a:rPr lang="fa-IR" sz="2000" dirty="0">
                <a:solidFill>
                  <a:schemeClr val="tx1"/>
                </a:solidFill>
              </a:rPr>
              <a:t>در عنوان جستجو گردد و سال انتشار آن ازسال 1995 تا کنون باشد </a:t>
            </a:r>
            <a:endParaRPr lang="en-US" sz="2000" dirty="0">
              <a:solidFill>
                <a:schemeClr val="tx1"/>
              </a:solidFill>
            </a:endParaRPr>
          </a:p>
          <a:p>
            <a:pPr algn="r" rtl="1"/>
            <a:endParaRPr lang="en-US" sz="2000" b="1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08105" y="4797152"/>
            <a:ext cx="115212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43408"/>
            <a:ext cx="9072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847449" y="2060848"/>
            <a:ext cx="1275054" cy="494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71471" y="836712"/>
            <a:ext cx="9215470" cy="1224136"/>
          </a:xfrm>
          <a:prstGeom prst="ellipse">
            <a:avLst/>
          </a:prstGeom>
          <a:noFill/>
          <a:ln>
            <a:solidFill>
              <a:srgbClr val="E93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107504" y="4532414"/>
            <a:ext cx="1584176" cy="720080"/>
          </a:xfrm>
          <a:prstGeom prst="wedgeRectCallout">
            <a:avLst>
              <a:gd name="adj1" fmla="val -18056"/>
              <a:gd name="adj2" fmla="val -2004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latin typeface="B Mitra"/>
              </a:rPr>
              <a:t>محدود به گزینه های انتخاب شده</a:t>
            </a:r>
            <a:endParaRPr lang="fa-IR" b="1" dirty="0">
              <a:latin typeface="B Mitra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699792" y="4262911"/>
            <a:ext cx="1836472" cy="539006"/>
          </a:xfrm>
          <a:prstGeom prst="wedgeRectCallout">
            <a:avLst>
              <a:gd name="adj1" fmla="val -107098"/>
              <a:gd name="adj2" fmla="val -2099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latin typeface="B Mitra"/>
              </a:rPr>
              <a:t>حذف گزینه های انتخاب شده </a:t>
            </a:r>
            <a:endParaRPr lang="fa-IR" b="1" dirty="0">
              <a:latin typeface="B Mitra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251520" y="920688"/>
            <a:ext cx="720080" cy="1184427"/>
          </a:xfrm>
          <a:prstGeom prst="wedgeRectCallout">
            <a:avLst>
              <a:gd name="adj1" fmla="val -47813"/>
              <a:gd name="adj2" fmla="val 131749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000" b="1" dirty="0" smtClean="0">
              <a:cs typeface="B Titr" pitchFamily="2" charset="-78"/>
            </a:endParaRPr>
          </a:p>
          <a:p>
            <a:pPr algn="ctr"/>
            <a:r>
              <a:rPr lang="fa-IR" sz="1400" b="1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نتا</a:t>
            </a:r>
            <a:r>
              <a:rPr lang="fa-IR" sz="140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یج جستجوی خود را محدودتر  کنید</a:t>
            </a:r>
            <a:endParaRPr lang="en-US" sz="1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42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814</Words>
  <Application>Microsoft Office PowerPoint</Application>
  <PresentationFormat>On-screen Show (4:3)</PresentationFormat>
  <Paragraphs>94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معرفی</vt:lpstr>
      <vt:lpstr>امکانات اين بانک شامل موارد زير است </vt:lpstr>
      <vt:lpstr> مجلات ايرانی که در حوزه پزشکی در اين بانک وارد شده عبارتند 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Ziaeian</dc:creator>
  <cp:lastModifiedBy>ketabkhaneh</cp:lastModifiedBy>
  <cp:revision>197</cp:revision>
  <dcterms:created xsi:type="dcterms:W3CDTF">2013-04-15T04:06:25Z</dcterms:created>
  <dcterms:modified xsi:type="dcterms:W3CDTF">2019-09-15T06:42:43Z</dcterms:modified>
</cp:coreProperties>
</file>