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68" r:id="rId4"/>
    <p:sldId id="260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custDataLst>
    <p:tags r:id="rId18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4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94660"/>
  </p:normalViewPr>
  <p:slideViewPr>
    <p:cSldViewPr>
      <p:cViewPr>
        <p:scale>
          <a:sx n="76" d="100"/>
          <a:sy n="76" d="100"/>
        </p:scale>
        <p:origin x="-39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1ACF5-1DC2-4EF0-8242-C095455CF34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73D4A-E1BB-4D59-A19E-D57EA71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3D4A-E1BB-4D59-A19E-D57EA71A7F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6778"/>
            <a:ext cx="831641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68" y="2276872"/>
            <a:ext cx="749917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3284984"/>
            <a:ext cx="302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1600" b="1" dirty="0" smtClean="0">
                <a:solidFill>
                  <a:srgbClr val="FF0000"/>
                </a:solidFill>
                <a:latin typeface="Arial" pitchFamily="34" charset="0"/>
                <a:cs typeface="B Baran" panose="00000400000000000000" pitchFamily="2" charset="-78"/>
              </a:rPr>
              <a:t>تهیه کننده: زهرا اسدالهی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a-IR" altLang="ko-KR" sz="1600" b="1" dirty="0" smtClean="0">
                <a:solidFill>
                  <a:srgbClr val="FF0000"/>
                </a:solidFill>
                <a:latin typeface="Arial" pitchFamily="34" charset="0"/>
                <a:cs typeface="B Baran" panose="00000400000000000000" pitchFamily="2" charset="-78"/>
              </a:rPr>
              <a:t>بیمارستان ضیائیان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1600" b="1" dirty="0" smtClean="0">
                <a:solidFill>
                  <a:srgbClr val="FF0000"/>
                </a:solidFill>
                <a:latin typeface="Arial" pitchFamily="34" charset="0"/>
                <a:cs typeface="B Baran" panose="00000400000000000000" pitchFamily="2" charset="-78"/>
              </a:rPr>
              <a:t>شهریور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B Baran" panose="00000400000000000000" pitchFamily="2" charset="-78"/>
              </a:rPr>
              <a:t>1398</a:t>
            </a:r>
            <a:endParaRPr kumimoji="0" lang="en-US" altLang="ko-KR" sz="1600" b="1" dirty="0">
              <a:solidFill>
                <a:srgbClr val="FF0000"/>
              </a:solidFill>
              <a:latin typeface="Arial" pitchFamily="34" charset="0"/>
              <a:cs typeface="B Baran" panose="00000400000000000000" pitchFamily="2" charset="-78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83868" y="2357492"/>
            <a:ext cx="2376264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altLang="ko-KR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معرفی پایگاه اطلاعاتی </a:t>
            </a: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+mj-cs"/>
              </a:rPr>
              <a:t>PUBMED</a:t>
            </a:r>
            <a:endParaRPr lang="fa-IR" altLang="ko-KR" b="1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altLang="ko-KR" b="1" dirty="0" smtClean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B Titr" panose="00000700000000000000" pitchFamily="2" charset="-78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2" y="408204"/>
            <a:ext cx="8244916" cy="6045131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Up Arrow Callout 2"/>
          <p:cNvSpPr/>
          <p:nvPr/>
        </p:nvSpPr>
        <p:spPr>
          <a:xfrm>
            <a:off x="520463" y="5123145"/>
            <a:ext cx="4339569" cy="1330190"/>
          </a:xfrm>
          <a:prstGeom prst="upArrowCallout">
            <a:avLst>
              <a:gd name="adj1" fmla="val 19835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fa-IR" dirty="0">
                <a:solidFill>
                  <a:prstClr val="black"/>
                </a:solidFill>
              </a:rPr>
              <a:t>راهنمایی از مقوله های موضوعی خاص موجود در پاب مد وتوصیفی از هر مقاله موضوعی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Left Arrow Callout 3"/>
          <p:cNvSpPr/>
          <p:nvPr/>
        </p:nvSpPr>
        <p:spPr>
          <a:xfrm rot="21177731">
            <a:off x="3131840" y="1696436"/>
            <a:ext cx="3975581" cy="504056"/>
          </a:xfrm>
          <a:prstGeom prst="leftArrowCallout">
            <a:avLst>
              <a:gd name="adj1" fmla="val 0"/>
              <a:gd name="adj2" fmla="val 12425"/>
              <a:gd name="adj3" fmla="val 114462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dirty="0">
                <a:solidFill>
                  <a:schemeClr val="tx1"/>
                </a:solidFill>
              </a:rPr>
              <a:t>امکان جستجوی ساده منابع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4332304" y="2420888"/>
            <a:ext cx="4006228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8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sz="1600" dirty="0">
                <a:solidFill>
                  <a:schemeClr val="tx1"/>
                </a:solidFill>
                <a:cs typeface="B Badr" panose="00000400000000000000" pitchFamily="2" charset="-78"/>
              </a:rPr>
              <a:t>امکان جستجوی یک مقاله با اطلاعات دقیق </a:t>
            </a:r>
            <a:endParaRPr lang="en-US" sz="1600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12" name="Left Arrow Callout 11"/>
          <p:cNvSpPr/>
          <p:nvPr/>
        </p:nvSpPr>
        <p:spPr>
          <a:xfrm>
            <a:off x="4114625" y="3364252"/>
            <a:ext cx="4223907" cy="646304"/>
          </a:xfrm>
          <a:prstGeom prst="leftArrowCallout">
            <a:avLst>
              <a:gd name="adj1" fmla="val 15111"/>
              <a:gd name="adj2" fmla="val 36629"/>
              <a:gd name="adj3" fmla="val 25000"/>
              <a:gd name="adj4" fmla="val 803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fa-IR" sz="1400" b="1" dirty="0" smtClean="0">
                <a:solidFill>
                  <a:schemeClr val="tx1"/>
                </a:solidFill>
              </a:rPr>
              <a:t>دسترسی به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fa-IR" sz="1400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PMID</a:t>
            </a:r>
            <a:r>
              <a:rPr lang="fa-IR" sz="1400" dirty="0" smtClean="0">
                <a:solidFill>
                  <a:prstClr val="black"/>
                </a:solidFill>
              </a:rPr>
              <a:t>  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 algn="ctr" rtl="1"/>
            <a:r>
              <a:rPr lang="fa-IR" sz="1400" b="1" dirty="0" smtClean="0">
                <a:solidFill>
                  <a:schemeClr val="tx1"/>
                </a:solidFill>
              </a:rPr>
              <a:t>شناسه </a:t>
            </a:r>
            <a:r>
              <a:rPr lang="fa-IR" sz="1400" b="1" dirty="0">
                <a:solidFill>
                  <a:schemeClr val="tx1"/>
                </a:solidFill>
              </a:rPr>
              <a:t>منحصر به فرد هر مقاله در پاب </a:t>
            </a:r>
            <a:r>
              <a:rPr lang="fa-IR" sz="1400" b="1" dirty="0" smtClean="0">
                <a:solidFill>
                  <a:schemeClr val="tx1"/>
                </a:solidFill>
              </a:rPr>
              <a:t>مد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Left Arrow Callout 12"/>
          <p:cNvSpPr/>
          <p:nvPr/>
        </p:nvSpPr>
        <p:spPr>
          <a:xfrm rot="722566">
            <a:off x="4030336" y="4797152"/>
            <a:ext cx="4392488" cy="1440160"/>
          </a:xfrm>
          <a:prstGeom prst="leftArrowCallout">
            <a:avLst>
              <a:gd name="adj1" fmla="val 22953"/>
              <a:gd name="adj2" fmla="val 25000"/>
              <a:gd name="adj3" fmla="val 25000"/>
              <a:gd name="adj4" fmla="val 78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>
                <a:latin typeface="Bell MT" panose="02020503060305020303" pitchFamily="18" charset="0"/>
              </a:rPr>
              <a:t>جستجوی پرسش های بالینی </a:t>
            </a:r>
          </a:p>
          <a:p>
            <a:pPr algn="ctr"/>
            <a:r>
              <a:rPr lang="fa-IR" sz="1600" dirty="0">
                <a:latin typeface="Bell MT" panose="02020503060305020303" pitchFamily="18" charset="0"/>
              </a:rPr>
              <a:t>و دسترسی به مقالات: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Bell MT" panose="02020503060305020303" pitchFamily="18" charset="0"/>
              </a:rPr>
              <a:t>Systematic Reviews</a:t>
            </a:r>
            <a:endParaRPr lang="fa-IR" sz="1600" b="1" dirty="0">
              <a:latin typeface="Bell MT" panose="020205030603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Bell MT" panose="02020503060305020303" pitchFamily="18" charset="0"/>
              </a:rPr>
              <a:t>Clinical Study Categories</a:t>
            </a:r>
            <a:endParaRPr lang="fa-IR" sz="1600" b="1" dirty="0">
              <a:latin typeface="Bell MT" panose="020205030603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Bell MT" panose="02020503060305020303" pitchFamily="18" charset="0"/>
              </a:rPr>
              <a:t>Medical Genetics</a:t>
            </a:r>
          </a:p>
          <a:p>
            <a:endParaRPr lang="en-US" sz="16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92696"/>
            <a:ext cx="8173282" cy="583264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11" y="1351235"/>
            <a:ext cx="2863325" cy="1419225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5465"/>
            <a:ext cx="3144901" cy="182880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48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41044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971355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78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4032448" cy="453650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6616"/>
            <a:ext cx="3828480" cy="467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06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2420888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Andalus" panose="02020603050405020304" pitchFamily="18" charset="-78"/>
                <a:cs typeface="Andalus" panose="02020603050405020304" pitchFamily="18" charset="-78"/>
              </a:rPr>
              <a:t>با تشکر 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15633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4887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2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12" y="188640"/>
            <a:ext cx="8316416" cy="1069514"/>
          </a:xfrm>
        </p:spPr>
        <p:txBody>
          <a:bodyPr/>
          <a:lstStyle/>
          <a:p>
            <a:r>
              <a:rPr lang="en-US" dirty="0"/>
              <a:t>How do I search PubMed?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27584" y="1052736"/>
            <a:ext cx="6408712" cy="2952328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 smtClean="0">
                <a:latin typeface="Bell MT" panose="02020503060305020303" pitchFamily="18" charset="0"/>
              </a:rPr>
              <a:t>Identify </a:t>
            </a:r>
            <a:r>
              <a:rPr lang="en-US" sz="1600" b="1" dirty="0">
                <a:latin typeface="Bell MT" panose="02020503060305020303" pitchFamily="18" charset="0"/>
              </a:rPr>
              <a:t>the key concepts for your search</a:t>
            </a:r>
            <a:r>
              <a:rPr lang="en-US" sz="1600" b="1" dirty="0" smtClean="0">
                <a:latin typeface="Bell MT" panose="020205030603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latin typeface="Bell MT" panose="02020503060305020303" pitchFamily="18" charset="0"/>
                <a:cs typeface="B Titr" panose="00000700000000000000" pitchFamily="2" charset="-78"/>
              </a:rPr>
              <a:t>Enter </a:t>
            </a:r>
            <a:r>
              <a:rPr lang="en-US" sz="1600" b="1" dirty="0">
                <a:latin typeface="Bell MT" panose="02020503060305020303" pitchFamily="18" charset="0"/>
                <a:cs typeface="B Titr" panose="00000700000000000000" pitchFamily="2" charset="-78"/>
              </a:rPr>
              <a:t>the terms (or key concepts) in the search box</a:t>
            </a:r>
            <a:r>
              <a:rPr lang="en-US" sz="1600" b="1" dirty="0" smtClean="0">
                <a:latin typeface="Bell MT" panose="020205030603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latin typeface="Bell MT" panose="02020503060305020303" pitchFamily="18" charset="0"/>
              </a:rPr>
              <a:t>Suggestions </a:t>
            </a:r>
            <a:r>
              <a:rPr lang="en-US" sz="1600" b="1" dirty="0">
                <a:latin typeface="Bell MT" panose="02020503060305020303" pitchFamily="18" charset="0"/>
              </a:rPr>
              <a:t>will display as you type your search terms. </a:t>
            </a:r>
            <a:endParaRPr lang="en-US" sz="1600" b="1" dirty="0" smtClean="0">
              <a:latin typeface="Bell MT" panose="02020503060305020303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latin typeface="Bell MT" panose="02020503060305020303" pitchFamily="18" charset="0"/>
              </a:rPr>
              <a:t>Click </a:t>
            </a:r>
            <a:r>
              <a:rPr lang="en-US" sz="1600" b="1" dirty="0">
                <a:latin typeface="Bell MT" panose="02020503060305020303" pitchFamily="18" charset="0"/>
              </a:rPr>
              <a:t>Search. Click here to run this search in PubMed.</a:t>
            </a:r>
            <a:endParaRPr lang="en-US" sz="1600" b="1" dirty="0" smtClean="0">
              <a:latin typeface="Bell MT" panose="0202050306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4095711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B Baran" panose="00000400000000000000" pitchFamily="2" charset="-78"/>
              </a:rPr>
              <a:t>Example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B Baran" panose="00000400000000000000" pitchFamily="2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cs typeface="B Baran" panose="00000400000000000000" pitchFamily="2" charset="-78"/>
              </a:rPr>
              <a:t>What role does pain have in sleep disorders</a:t>
            </a:r>
            <a:r>
              <a:rPr lang="en-US" sz="28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B Baran" panose="00000400000000000000" pitchFamily="2" charset="-78"/>
              </a:rPr>
              <a:t>?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B Baran" panose="00000400000000000000" pitchFamily="2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cs typeface="B Baran" panose="00000400000000000000" pitchFamily="2" charset="-78"/>
              </a:rPr>
              <a:t>The key concepts are: </a:t>
            </a:r>
            <a:r>
              <a:rPr lang="en-US" sz="2800" b="1" dirty="0">
                <a:latin typeface="AngsanaUPC" panose="02020603050405020304" pitchFamily="18" charset="-34"/>
                <a:cs typeface="B Baran" panose="00000400000000000000" pitchFamily="2" charset="-78"/>
              </a:rPr>
              <a:t>pain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cs typeface="B Baran" panose="00000400000000000000" pitchFamily="2" charset="-78"/>
              </a:rPr>
              <a:t> </a:t>
            </a:r>
            <a:r>
              <a:rPr lang="en-US" sz="2800" b="1" dirty="0">
                <a:latin typeface="AngsanaUPC" panose="02020603050405020304" pitchFamily="18" charset="-34"/>
                <a:cs typeface="B Baran" panose="00000400000000000000" pitchFamily="2" charset="-78"/>
              </a:rPr>
              <a:t>sleep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cs typeface="B Baran" panose="00000400000000000000" pitchFamily="2" charset="-78"/>
              </a:rPr>
              <a:t> </a:t>
            </a:r>
            <a:r>
              <a:rPr lang="en-US" sz="2800" b="1" dirty="0">
                <a:latin typeface="AngsanaUPC" panose="02020603050405020304" pitchFamily="18" charset="-34"/>
                <a:cs typeface="B Baran" panose="00000400000000000000" pitchFamily="2" charset="-78"/>
              </a:rPr>
              <a:t>disorders </a:t>
            </a:r>
          </a:p>
        </p:txBody>
      </p:sp>
    </p:spTree>
    <p:extLst>
      <p:ext uri="{BB962C8B-B14F-4D97-AF65-F5344CB8AC3E}">
        <p14:creationId xmlns:p14="http://schemas.microsoft.com/office/powerpoint/2010/main" val="38012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619672" y="332656"/>
            <a:ext cx="6563072" cy="460648"/>
          </a:xfrm>
        </p:spPr>
        <p:txBody>
          <a:bodyPr/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How do I search by author?</a:t>
            </a:r>
          </a:p>
        </p:txBody>
      </p:sp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1115616" y="1412776"/>
            <a:ext cx="6563072" cy="2592288"/>
          </a:xfrm>
        </p:spPr>
        <p:txBody>
          <a:bodyPr/>
          <a:lstStyle/>
          <a:p>
            <a:r>
              <a:rPr lang="en-US" altLang="ko-KR" sz="1800" b="1" dirty="0" smtClean="0">
                <a:latin typeface="Bell MT" panose="02020503060305020303" pitchFamily="18" charset="0"/>
                <a:cs typeface="B Baran" panose="00000400000000000000" pitchFamily="2" charset="-78"/>
              </a:rPr>
              <a:t>Enter the author’s last name plus initials without punctuation in the search box, and then click Search. Names</a:t>
            </a:r>
          </a:p>
          <a:p>
            <a:r>
              <a:rPr lang="en-US" altLang="ko-KR" sz="1800" b="1" dirty="0" smtClean="0">
                <a:latin typeface="Bell MT" panose="02020503060305020303" pitchFamily="18" charset="0"/>
                <a:cs typeface="B Baran" panose="00000400000000000000" pitchFamily="2" charset="-78"/>
              </a:rPr>
              <a:t>entered using either the </a:t>
            </a:r>
            <a:r>
              <a:rPr lang="en-US" altLang="ko-KR" sz="1800" b="1" dirty="0" err="1" smtClean="0">
                <a:latin typeface="Bell MT" panose="02020503060305020303" pitchFamily="18" charset="0"/>
                <a:cs typeface="B Baran" panose="00000400000000000000" pitchFamily="2" charset="-78"/>
              </a:rPr>
              <a:t>lastname+initials</a:t>
            </a:r>
            <a:r>
              <a:rPr lang="en-US" altLang="ko-KR" sz="1800" b="1" dirty="0" smtClean="0">
                <a:latin typeface="Bell MT" panose="02020503060305020303" pitchFamily="18" charset="0"/>
                <a:cs typeface="B Baran" panose="00000400000000000000" pitchFamily="2" charset="-78"/>
              </a:rPr>
              <a:t> format (e.g., smith </a:t>
            </a:r>
            <a:r>
              <a:rPr lang="en-US" altLang="ko-KR" sz="1800" b="1" dirty="0" err="1" smtClean="0">
                <a:latin typeface="Bell MT" panose="02020503060305020303" pitchFamily="18" charset="0"/>
                <a:cs typeface="B Baran" panose="00000400000000000000" pitchFamily="2" charset="-78"/>
              </a:rPr>
              <a:t>ja</a:t>
            </a:r>
            <a:r>
              <a:rPr lang="en-US" altLang="ko-KR" sz="1800" b="1" dirty="0" smtClean="0">
                <a:latin typeface="Bell MT" panose="02020503060305020303" pitchFamily="18" charset="0"/>
                <a:cs typeface="B Baran" panose="00000400000000000000" pitchFamily="2" charset="-78"/>
              </a:rPr>
              <a:t>) or the full name format (john a smith) and no</a:t>
            </a:r>
          </a:p>
          <a:p>
            <a:r>
              <a:rPr lang="en-US" altLang="ko-KR" sz="1800" b="1" dirty="0" smtClean="0">
                <a:latin typeface="Bell MT" panose="02020503060305020303" pitchFamily="18" charset="0"/>
                <a:cs typeface="B Baran" panose="00000400000000000000" pitchFamily="2" charset="-78"/>
              </a:rPr>
              <a:t>search tag are searched as authors as well as collaborators if they exist in PubMed.</a:t>
            </a:r>
          </a:p>
          <a:p>
            <a:endParaRPr lang="en-US" altLang="ko-KR" sz="1600" b="1" dirty="0" smtClean="0">
              <a:latin typeface="Bell MT" panose="02020503060305020303" pitchFamily="18" charset="0"/>
              <a:cs typeface="B Baran" panose="00000400000000000000" pitchFamily="2" charset="-78"/>
            </a:endParaRPr>
          </a:p>
          <a:p>
            <a:r>
              <a:rPr lang="en-US" sz="1800" dirty="0" smtClean="0">
                <a:latin typeface="Bell MT" panose="02020503060305020303" pitchFamily="18" charset="0"/>
                <a:cs typeface="B Baran" panose="00000400000000000000" pitchFamily="2" charset="-78"/>
              </a:rPr>
              <a:t>Example: </a:t>
            </a:r>
            <a:r>
              <a:rPr lang="en-US" sz="1800" b="1" dirty="0">
                <a:solidFill>
                  <a:srgbClr val="FF0000"/>
                </a:solidFill>
                <a:latin typeface="Bell MT" panose="02020503060305020303" pitchFamily="18" charset="0"/>
                <a:cs typeface="B Baran" panose="00000400000000000000" pitchFamily="2" charset="-78"/>
              </a:rPr>
              <a:t>Watson </a:t>
            </a:r>
            <a:r>
              <a:rPr lang="en-US" sz="1800" b="1" dirty="0" smtClean="0">
                <a:solidFill>
                  <a:srgbClr val="FF0000"/>
                </a:solidFill>
                <a:latin typeface="Bell MT" panose="02020503060305020303" pitchFamily="18" charset="0"/>
                <a:cs typeface="B Baran" panose="00000400000000000000" pitchFamily="2" charset="-78"/>
              </a:rPr>
              <a:t>JD , </a:t>
            </a:r>
            <a:r>
              <a:rPr lang="en-US" sz="1800" b="1" dirty="0">
                <a:solidFill>
                  <a:srgbClr val="FF0000"/>
                </a:solidFill>
                <a:latin typeface="Bell MT" panose="02020503060305020303" pitchFamily="18" charset="0"/>
                <a:cs typeface="B Baran" panose="00000400000000000000" pitchFamily="2" charset="-78"/>
              </a:rPr>
              <a:t>Lederberg </a:t>
            </a:r>
            <a:r>
              <a:rPr lang="en-US" sz="1800" b="1" dirty="0" smtClean="0">
                <a:solidFill>
                  <a:srgbClr val="FF0000"/>
                </a:solidFill>
                <a:latin typeface="Bell MT" panose="02020503060305020303" pitchFamily="18" charset="0"/>
                <a:cs typeface="B Baran" panose="00000400000000000000" pitchFamily="2" charset="-78"/>
              </a:rPr>
              <a:t>J</a:t>
            </a:r>
          </a:p>
          <a:p>
            <a:endParaRPr lang="en-US" altLang="ko-KR" sz="1600" b="1" dirty="0">
              <a:solidFill>
                <a:schemeClr val="accent2"/>
              </a:solidFill>
              <a:latin typeface="Bell MT" panose="02020503060305020303" pitchFamily="18" charset="0"/>
              <a:cs typeface="B Baran" panose="00000400000000000000" pitchFamily="2" charset="-78"/>
            </a:endParaRPr>
          </a:p>
          <a:p>
            <a:r>
              <a:rPr lang="en-US" sz="1600" b="1" dirty="0" smtClean="0">
                <a:latin typeface="Bell MT" panose="02020503060305020303" pitchFamily="18" charset="0"/>
                <a:cs typeface="B Baran" panose="00000400000000000000" pitchFamily="2" charset="-78"/>
              </a:rPr>
              <a:t>Click </a:t>
            </a:r>
            <a:r>
              <a:rPr lang="en-US" sz="1600" b="1" dirty="0">
                <a:latin typeface="Bell MT" panose="02020503060305020303" pitchFamily="18" charset="0"/>
                <a:cs typeface="B Baran" panose="00000400000000000000" pitchFamily="2" charset="-78"/>
              </a:rPr>
              <a:t>Advanced to use the search builder, and then select Author from the All Fields menu. The author search box includes an autocomplete feature.</a:t>
            </a:r>
            <a:endParaRPr lang="en-US" altLang="ko-KR" sz="1600" b="1" dirty="0" smtClean="0">
              <a:latin typeface="Bell MT" panose="02020503060305020303" pitchFamily="18" charset="0"/>
              <a:cs typeface="B Baran" panose="00000400000000000000" pitchFamily="2" charset="-78"/>
            </a:endParaRPr>
          </a:p>
          <a:p>
            <a:endParaRPr lang="ko-KR" altLang="en-US" sz="1200" b="1" dirty="0">
              <a:latin typeface="Bell MT" panose="020205030603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836712"/>
            <a:ext cx="8064896" cy="555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  <a:latin typeface="Bell MT" panose="02020503060305020303" pitchFamily="18" charset="0"/>
              </a:rPr>
              <a:t>Example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Bell MT" panose="02020503060305020303" pitchFamily="18" charset="0"/>
              </a:rPr>
              <a:t>To search for citations to articles written by </a:t>
            </a:r>
            <a:r>
              <a:rPr lang="en-US" b="1" dirty="0">
                <a:solidFill>
                  <a:srgbClr val="FF0000"/>
                </a:solidFill>
                <a:latin typeface="Bell MT" panose="02020503060305020303" pitchFamily="18" charset="0"/>
              </a:rPr>
              <a:t>Bonnie W. Ramsey</a:t>
            </a:r>
            <a:r>
              <a:rPr lang="en-US" b="1" dirty="0">
                <a:latin typeface="Bell MT" panose="02020503060305020303" pitchFamily="18" charset="0"/>
              </a:rPr>
              <a:t> about </a:t>
            </a:r>
            <a:r>
              <a:rPr lang="en-US" b="1" dirty="0">
                <a:solidFill>
                  <a:srgbClr val="FF0000"/>
                </a:solidFill>
                <a:latin typeface="Bell MT" panose="02020503060305020303" pitchFamily="18" charset="0"/>
              </a:rPr>
              <a:t>gene therapy for cystic </a:t>
            </a:r>
            <a:r>
              <a:rPr lang="en-US" b="1" dirty="0" err="1">
                <a:solidFill>
                  <a:srgbClr val="FF0000"/>
                </a:solidFill>
                <a:latin typeface="Bell MT" panose="02020503060305020303" pitchFamily="18" charset="0"/>
              </a:rPr>
              <a:t>brosis</a:t>
            </a:r>
            <a:r>
              <a:rPr lang="en-US" b="1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US" b="1" dirty="0">
                <a:latin typeface="Bell MT" panose="02020503060305020303" pitchFamily="18" charset="0"/>
              </a:rPr>
              <a:t>enter the following search terms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Bell MT" panose="02020503060305020303" pitchFamily="18" charset="0"/>
              </a:rPr>
              <a:t>into the search box:</a:t>
            </a:r>
          </a:p>
          <a:p>
            <a:pPr>
              <a:lnSpc>
                <a:spcPct val="200000"/>
              </a:lnSpc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cystic 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brosis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 gene therapy </a:t>
            </a:r>
            <a:r>
              <a:rPr lang="en-US" b="1" u="sng" dirty="0" err="1">
                <a:solidFill>
                  <a:srgbClr val="FF0000"/>
                </a:solidFill>
                <a:latin typeface="Bell MT" panose="02020503060305020303" pitchFamily="18" charset="0"/>
              </a:rPr>
              <a:t>ramsey</a:t>
            </a:r>
            <a:r>
              <a:rPr lang="en-US" b="1" u="sng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Bell MT" panose="02020503060305020303" pitchFamily="18" charset="0"/>
              </a:rPr>
              <a:t>bw</a:t>
            </a:r>
            <a:endParaRPr lang="en-US" b="1" u="sng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  <a:latin typeface="Bell MT" panose="02020503060305020303" pitchFamily="18" charset="0"/>
              </a:rPr>
              <a:t>Example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Bell MT" panose="02020503060305020303" pitchFamily="18" charset="0"/>
              </a:rPr>
              <a:t>Full author names may be searched for citations published from 2002 forward if the full author name is available in the article: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Bell MT" panose="02020503060305020303" pitchFamily="18" charset="0"/>
              </a:rPr>
              <a:t>Joshua Lederberg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Bell MT" panose="02020503060305020303" pitchFamily="18" charset="0"/>
              </a:rPr>
              <a:t>Garcia </a:t>
            </a:r>
            <a:r>
              <a:rPr lang="en-US" b="1" dirty="0" err="1">
                <a:latin typeface="Bell MT" panose="02020503060305020303" pitchFamily="18" charset="0"/>
              </a:rPr>
              <a:t>Algar</a:t>
            </a:r>
            <a:r>
              <a:rPr lang="en-US" b="1" dirty="0">
                <a:latin typeface="Bell MT" panose="02020503060305020303" pitchFamily="18" charset="0"/>
              </a:rPr>
              <a:t>, Oscar</a:t>
            </a:r>
          </a:p>
        </p:txBody>
      </p:sp>
    </p:spTree>
    <p:extLst>
      <p:ext uri="{BB962C8B-B14F-4D97-AF65-F5344CB8AC3E}">
        <p14:creationId xmlns:p14="http://schemas.microsoft.com/office/powerpoint/2010/main" val="27282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524328" cy="520834"/>
          </a:xfrm>
        </p:spPr>
        <p:txBody>
          <a:bodyPr/>
          <a:lstStyle/>
          <a:p>
            <a:r>
              <a:rPr lang="en-US" sz="3200" dirty="0">
                <a:latin typeface="Bell MT" panose="02020503060305020303" pitchFamily="18" charset="0"/>
              </a:rPr>
              <a:t>How do I search by journal name?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91680" y="1340768"/>
            <a:ext cx="6563072" cy="460648"/>
          </a:xfrm>
        </p:spPr>
        <p:txBody>
          <a:bodyPr/>
          <a:lstStyle/>
          <a:p>
            <a:r>
              <a:rPr lang="en-US" sz="1800" b="1" dirty="0">
                <a:latin typeface="Bell MT" panose="02020503060305020303" pitchFamily="18" charset="0"/>
              </a:rPr>
              <a:t>Enter the journal name or abbreviation in the search box.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0"/>
          </p:nvPr>
        </p:nvSpPr>
        <p:spPr>
          <a:xfrm>
            <a:off x="1331640" y="1916832"/>
            <a:ext cx="6635080" cy="324036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Example</a:t>
            </a:r>
          </a:p>
          <a:p>
            <a:endParaRPr lang="en-US" sz="20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sz="1800" dirty="0">
                <a:latin typeface="Bell MT" panose="02020503060305020303" pitchFamily="18" charset="0"/>
              </a:rPr>
              <a:t>To search for articles about </a:t>
            </a:r>
            <a:r>
              <a:rPr lang="en-US" sz="1800" dirty="0">
                <a:solidFill>
                  <a:srgbClr val="FF0000"/>
                </a:solidFill>
                <a:latin typeface="Bell MT" panose="02020503060305020303" pitchFamily="18" charset="0"/>
              </a:rPr>
              <a:t>drosophila</a:t>
            </a:r>
            <a:r>
              <a:rPr lang="en-US" sz="1800" dirty="0">
                <a:latin typeface="Bell MT" panose="02020503060305020303" pitchFamily="18" charset="0"/>
              </a:rPr>
              <a:t> in the journal </a:t>
            </a:r>
            <a:r>
              <a:rPr lang="en-US" sz="1800" dirty="0">
                <a:solidFill>
                  <a:srgbClr val="FF0000"/>
                </a:solidFill>
                <a:latin typeface="Bell MT" panose="02020503060305020303" pitchFamily="18" charset="0"/>
              </a:rPr>
              <a:t>Molecular Biology of the Cell</a:t>
            </a:r>
            <a:r>
              <a:rPr lang="en-US" sz="1800" dirty="0">
                <a:latin typeface="Bell MT" panose="02020503060305020303" pitchFamily="18" charset="0"/>
              </a:rPr>
              <a:t> enter the following in the search box:</a:t>
            </a:r>
          </a:p>
          <a:p>
            <a:r>
              <a:rPr lang="en-US" sz="1800" u="sng" dirty="0">
                <a:solidFill>
                  <a:srgbClr val="C00000"/>
                </a:solidFill>
                <a:latin typeface="Bell MT" panose="02020503060305020303" pitchFamily="18" charset="0"/>
              </a:rPr>
              <a:t>molecular biology of the cell </a:t>
            </a:r>
            <a:r>
              <a:rPr lang="en-US" sz="1800" u="sng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drosophila</a:t>
            </a:r>
          </a:p>
          <a:p>
            <a:endParaRPr lang="en-US" sz="1800" dirty="0" smtClean="0">
              <a:latin typeface="Bell MT" panose="02020503060305020303" pitchFamily="18" charset="0"/>
            </a:endParaRPr>
          </a:p>
          <a:p>
            <a:r>
              <a:rPr lang="en-US" sz="1800" dirty="0">
                <a:latin typeface="Bell MT" panose="02020503060305020303" pitchFamily="18" charset="0"/>
              </a:rPr>
              <a:t>Click Advanced to use the search builder, and then select Journal from the All Fields </a:t>
            </a:r>
            <a:r>
              <a:rPr lang="en-US" sz="1800" dirty="0" err="1">
                <a:latin typeface="Bell MT" panose="02020503060305020303" pitchFamily="18" charset="0"/>
              </a:rPr>
              <a:t>menu.The</a:t>
            </a:r>
            <a:r>
              <a:rPr lang="en-US" sz="1800" dirty="0">
                <a:latin typeface="Bell MT" panose="02020503060305020303" pitchFamily="18" charset="0"/>
              </a:rPr>
              <a:t> journal search box includes an autocomplete </a:t>
            </a:r>
            <a:r>
              <a:rPr lang="en-US" dirty="0"/>
              <a:t>feature</a:t>
            </a:r>
          </a:p>
        </p:txBody>
      </p:sp>
    </p:spTree>
    <p:extLst>
      <p:ext uri="{BB962C8B-B14F-4D97-AF65-F5344CB8AC3E}">
        <p14:creationId xmlns:p14="http://schemas.microsoft.com/office/powerpoint/2010/main" val="41991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1" y="548680"/>
            <a:ext cx="8064896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>
                <a:latin typeface="Bell MT" panose="02020503060305020303" pitchFamily="18" charset="0"/>
              </a:rPr>
              <a:t>How do I find a specific citation? I have some information such as the</a:t>
            </a:r>
            <a:br>
              <a:rPr lang="en-US" sz="2000" dirty="0">
                <a:latin typeface="Bell MT" panose="02020503060305020303" pitchFamily="18" charset="0"/>
              </a:rPr>
            </a:br>
            <a:r>
              <a:rPr lang="en-US" sz="2000" dirty="0">
                <a:latin typeface="Bell MT" panose="02020503060305020303" pitchFamily="18" charset="0"/>
              </a:rPr>
              <a:t>author, journal name and the year the article was published</a:t>
            </a:r>
            <a:r>
              <a:rPr lang="en-US" sz="2400" dirty="0">
                <a:latin typeface="Bell MT" panose="02020503060305020303" pitchFamily="18" charset="0"/>
              </a:rPr>
              <a:t>.</a:t>
            </a:r>
            <a:br>
              <a:rPr lang="en-US" sz="2400" dirty="0">
                <a:latin typeface="Bell MT" panose="02020503060305020303" pitchFamily="18" charset="0"/>
              </a:rPr>
            </a:br>
            <a:endParaRPr lang="en-US" sz="2400" dirty="0">
              <a:latin typeface="Bell MT" panose="02020503060305020303" pitchFamily="18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179512" y="1772816"/>
            <a:ext cx="8280920" cy="41478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Bell MT" panose="02020503060305020303" pitchFamily="18" charset="0"/>
              </a:rPr>
              <a:t>Enter the information in the search box and the PubMed citation sensor will automatically analyze the search for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Bell MT" panose="02020503060305020303" pitchFamily="18" charset="0"/>
              </a:rPr>
              <a:t>citation information.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Bell MT" panose="02020503060305020303" pitchFamily="18" charset="0"/>
              </a:rPr>
              <a:t>Alternatively, use the Single Citation Matcher to </a:t>
            </a:r>
            <a:r>
              <a:rPr lang="en-US" sz="2000" b="1" dirty="0" err="1">
                <a:latin typeface="Bell MT" panose="02020503060305020303" pitchFamily="18" charset="0"/>
              </a:rPr>
              <a:t>nd</a:t>
            </a:r>
            <a:r>
              <a:rPr lang="en-US" sz="2000" b="1" dirty="0">
                <a:latin typeface="Bell MT" panose="02020503060305020303" pitchFamily="18" charset="0"/>
              </a:rPr>
              <a:t> citations with a </a:t>
            </a:r>
            <a:r>
              <a:rPr lang="en-US" sz="2000" b="1" dirty="0" err="1">
                <a:latin typeface="Bell MT" panose="02020503060305020303" pitchFamily="18" charset="0"/>
              </a:rPr>
              <a:t>ll</a:t>
            </a:r>
            <a:r>
              <a:rPr lang="en-US" sz="2000" b="1" dirty="0">
                <a:latin typeface="Bell MT" panose="02020503060305020303" pitchFamily="18" charset="0"/>
              </a:rPr>
              <a:t>-in-the-blank format: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Bell MT" panose="02020503060305020303" pitchFamily="18" charset="0"/>
              </a:rPr>
              <a:t>1. </a:t>
            </a:r>
            <a:r>
              <a:rPr lang="en-US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Click Single Citation Matcher from the PubMed homepage</a:t>
            </a:r>
            <a:r>
              <a:rPr lang="en-US" sz="2000" b="1" dirty="0">
                <a:latin typeface="Bell MT" panose="020205030603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Bell MT" panose="02020503060305020303" pitchFamily="18" charset="0"/>
              </a:rPr>
              <a:t>2. Enter the information you have in the </a:t>
            </a:r>
            <a:r>
              <a:rPr lang="en-US" sz="2000" b="1" dirty="0" err="1">
                <a:latin typeface="Bell MT" panose="02020503060305020303" pitchFamily="18" charset="0"/>
              </a:rPr>
              <a:t>ll</a:t>
            </a:r>
            <a:r>
              <a:rPr lang="en-US" sz="2000" b="1" dirty="0">
                <a:latin typeface="Bell MT" panose="02020503060305020303" pitchFamily="18" charset="0"/>
              </a:rPr>
              <a:t>-in-the-blank boxes.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Bell MT" panose="02020503060305020303" pitchFamily="18" charset="0"/>
              </a:rPr>
              <a:t>3. Click Go.</a:t>
            </a:r>
          </a:p>
        </p:txBody>
      </p:sp>
    </p:spTree>
    <p:extLst>
      <p:ext uri="{BB962C8B-B14F-4D97-AF65-F5344CB8AC3E}">
        <p14:creationId xmlns:p14="http://schemas.microsoft.com/office/powerpoint/2010/main" val="9451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7694" y="260648"/>
            <a:ext cx="8208912" cy="880874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explain the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rch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results?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92887" cy="53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353"/>
            <a:ext cx="3888432" cy="5654836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425419" y="2161703"/>
            <a:ext cx="343059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cs typeface="B Badr" panose="00000400000000000000" pitchFamily="2" charset="-78"/>
              </a:rPr>
              <a:t>توضیحاتی در مورد مقالات تمام متن</a:t>
            </a:r>
            <a:endParaRPr lang="en-US" sz="2000" b="1" dirty="0"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3082" y="2985176"/>
            <a:ext cx="295935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cs typeface="B Badr" panose="00000400000000000000" pitchFamily="2" charset="-78"/>
              </a:rPr>
              <a:t>متداولترین سوالات کاربران</a:t>
            </a:r>
            <a:endParaRPr lang="en-US" sz="2000" b="1" dirty="0">
              <a:cs typeface="B Bad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0013" y="4005064"/>
            <a:ext cx="410445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solidFill>
                  <a:prstClr val="black"/>
                </a:solidFill>
                <a:latin typeface="Arabic Typesetting" panose="03020402040406030203" pitchFamily="66" charset="-78"/>
                <a:cs typeface="B Badr" panose="00000400000000000000" pitchFamily="2" charset="-78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abic Typesetting" panose="03020402040406030203" pitchFamily="66" charset="-78"/>
                <a:cs typeface="B Badr" panose="00000400000000000000" pitchFamily="2" charset="-78"/>
              </a:rPr>
              <a:t>PubMed </a:t>
            </a:r>
            <a:r>
              <a:rPr lang="fa-IR" sz="1600" b="1" dirty="0" smtClean="0">
                <a:cs typeface="B Badr" panose="00000400000000000000" pitchFamily="2" charset="-78"/>
              </a:rPr>
              <a:t>فایلهای آموزشی یادگیری بخش های مختلف</a:t>
            </a:r>
            <a:endParaRPr lang="en-US" sz="1600" b="1" dirty="0">
              <a:cs typeface="B Badr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5" y="5157192"/>
            <a:ext cx="46085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اطلاعیه های کوتاه برجسته در مورد پیشرفت های اخیر و </a:t>
            </a:r>
            <a:r>
              <a:rPr lang="fa-I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تغییر</a:t>
            </a:r>
          </a:p>
          <a:p>
            <a:pPr algn="r" rtl="1"/>
            <a:r>
              <a:rPr lang="fa-I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پایگاه داده های 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PubMed </a:t>
            </a:r>
            <a:r>
              <a:rPr lang="fa-I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</a:t>
            </a:r>
            <a:r>
              <a:rPr lang="en-US" sz="2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MeSH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41359" y="2306345"/>
            <a:ext cx="3985709" cy="402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41359" y="4189730"/>
            <a:ext cx="32386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47664" y="4941168"/>
            <a:ext cx="2880321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loud Callout 20"/>
          <p:cNvSpPr/>
          <p:nvPr/>
        </p:nvSpPr>
        <p:spPr>
          <a:xfrm rot="20800967">
            <a:off x="3206530" y="552635"/>
            <a:ext cx="3386850" cy="1004157"/>
          </a:xfrm>
          <a:prstGeom prst="cloudCallout">
            <a:avLst>
              <a:gd name="adj1" fmla="val -78275"/>
              <a:gd name="adj2" fmla="val 213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fa-IR" sz="1400" b="1" dirty="0">
                <a:solidFill>
                  <a:prstClr val="black"/>
                </a:solidFill>
                <a:cs typeface="Titr" panose="00000700000000000000" pitchFamily="2" charset="-78"/>
              </a:rPr>
              <a:t>راهنما و آموزش کاربران مبتدی</a:t>
            </a:r>
            <a:endParaRPr lang="en-US" sz="1400" b="1" dirty="0">
              <a:solidFill>
                <a:prstClr val="black"/>
              </a:solidFill>
              <a:cs typeface="Titr" panose="00000700000000000000" pitchFamily="2" charset="-78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441359" y="3337631"/>
            <a:ext cx="428412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1081da5670114a6a362485fa5d81f193edc4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515</Words>
  <Application>Microsoft Office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PowerPoint Presentation</vt:lpstr>
      <vt:lpstr>How do I search PubMed? </vt:lpstr>
      <vt:lpstr>PowerPoint Presentation</vt:lpstr>
      <vt:lpstr>PowerPoint Presentation</vt:lpstr>
      <vt:lpstr>How do I search by journal name?</vt:lpstr>
      <vt:lpstr>How do I find a specific citation? I have some information such as the author, journal name and the year the article was published. </vt:lpstr>
      <vt:lpstr> explain the serch results?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ketabkhaneh</cp:lastModifiedBy>
  <cp:revision>71</cp:revision>
  <dcterms:created xsi:type="dcterms:W3CDTF">2014-04-01T16:35:38Z</dcterms:created>
  <dcterms:modified xsi:type="dcterms:W3CDTF">2019-09-17T11:15:10Z</dcterms:modified>
</cp:coreProperties>
</file>