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5" r:id="rId5"/>
    <p:sldId id="269" r:id="rId6"/>
    <p:sldId id="259" r:id="rId7"/>
    <p:sldId id="260" r:id="rId8"/>
    <p:sldId id="261" r:id="rId9"/>
    <p:sldId id="266" r:id="rId10"/>
    <p:sldId id="267" r:id="rId11"/>
    <p:sldId id="262" r:id="rId12"/>
    <p:sldId id="268" r:id="rId13"/>
    <p:sldId id="263" r:id="rId14"/>
    <p:sldId id="264" r:id="rId15"/>
    <p:sldId id="270" r:id="rId16"/>
    <p:sldId id="273" r:id="rId17"/>
    <p:sldId id="274" r:id="rId18"/>
    <p:sldId id="271"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8" autoAdjust="0"/>
    <p:restoredTop sz="94660"/>
  </p:normalViewPr>
  <p:slideViewPr>
    <p:cSldViewPr snapToGrid="0">
      <p:cViewPr varScale="1">
        <p:scale>
          <a:sx n="84" d="100"/>
          <a:sy n="84" d="100"/>
        </p:scale>
        <p:origin x="351"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31C3B3-E996-4C01-BF36-265E195E728A}" type="datetimeFigureOut">
              <a:rPr lang="en-US" smtClean="0"/>
              <a:t>5/17/2026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8653E-47B6-4354-83E3-51314A31D798}" type="slidenum">
              <a:rPr lang="en-US" smtClean="0"/>
              <a:t>‹#›</a:t>
            </a:fld>
            <a:endParaRPr lang="en-US"/>
          </a:p>
        </p:txBody>
      </p:sp>
    </p:spTree>
    <p:extLst>
      <p:ext uri="{BB962C8B-B14F-4D97-AF65-F5344CB8AC3E}">
        <p14:creationId xmlns:p14="http://schemas.microsoft.com/office/powerpoint/2010/main" val="968482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31C3B3-E996-4C01-BF36-265E195E728A}" type="datetimeFigureOut">
              <a:rPr lang="en-US" smtClean="0"/>
              <a:t>5/17/2026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8653E-47B6-4354-83E3-51314A31D798}" type="slidenum">
              <a:rPr lang="en-US" smtClean="0"/>
              <a:t>‹#›</a:t>
            </a:fld>
            <a:endParaRPr lang="en-US"/>
          </a:p>
        </p:txBody>
      </p:sp>
    </p:spTree>
    <p:extLst>
      <p:ext uri="{BB962C8B-B14F-4D97-AF65-F5344CB8AC3E}">
        <p14:creationId xmlns:p14="http://schemas.microsoft.com/office/powerpoint/2010/main" val="3799079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31C3B3-E996-4C01-BF36-265E195E728A}" type="datetimeFigureOut">
              <a:rPr lang="en-US" smtClean="0"/>
              <a:t>5/17/2026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8653E-47B6-4354-83E3-51314A31D798}" type="slidenum">
              <a:rPr lang="en-US" smtClean="0"/>
              <a:t>‹#›</a:t>
            </a:fld>
            <a:endParaRPr lang="en-US"/>
          </a:p>
        </p:txBody>
      </p:sp>
    </p:spTree>
    <p:extLst>
      <p:ext uri="{BB962C8B-B14F-4D97-AF65-F5344CB8AC3E}">
        <p14:creationId xmlns:p14="http://schemas.microsoft.com/office/powerpoint/2010/main" val="4183544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31C3B3-E996-4C01-BF36-265E195E728A}" type="datetimeFigureOut">
              <a:rPr lang="en-US" smtClean="0"/>
              <a:t>5/17/2026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8653E-47B6-4354-83E3-51314A31D798}"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12531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31C3B3-E996-4C01-BF36-265E195E728A}" type="datetimeFigureOut">
              <a:rPr lang="en-US" smtClean="0"/>
              <a:t>5/17/2026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8653E-47B6-4354-83E3-51314A31D798}" type="slidenum">
              <a:rPr lang="en-US" smtClean="0"/>
              <a:t>‹#›</a:t>
            </a:fld>
            <a:endParaRPr lang="en-US"/>
          </a:p>
        </p:txBody>
      </p:sp>
    </p:spTree>
    <p:extLst>
      <p:ext uri="{BB962C8B-B14F-4D97-AF65-F5344CB8AC3E}">
        <p14:creationId xmlns:p14="http://schemas.microsoft.com/office/powerpoint/2010/main" val="3371083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531C3B3-E996-4C01-BF36-265E195E728A}" type="datetimeFigureOut">
              <a:rPr lang="en-US" smtClean="0"/>
              <a:t>5/17/2026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88653E-47B6-4354-83E3-51314A31D798}" type="slidenum">
              <a:rPr lang="en-US" smtClean="0"/>
              <a:t>‹#›</a:t>
            </a:fld>
            <a:endParaRPr lang="en-US"/>
          </a:p>
        </p:txBody>
      </p:sp>
    </p:spTree>
    <p:extLst>
      <p:ext uri="{BB962C8B-B14F-4D97-AF65-F5344CB8AC3E}">
        <p14:creationId xmlns:p14="http://schemas.microsoft.com/office/powerpoint/2010/main" val="267971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531C3B3-E996-4C01-BF36-265E195E728A}" type="datetimeFigureOut">
              <a:rPr lang="en-US" smtClean="0"/>
              <a:t>5/17/2026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88653E-47B6-4354-83E3-51314A31D798}" type="slidenum">
              <a:rPr lang="en-US" smtClean="0"/>
              <a:t>‹#›</a:t>
            </a:fld>
            <a:endParaRPr lang="en-US"/>
          </a:p>
        </p:txBody>
      </p:sp>
    </p:spTree>
    <p:extLst>
      <p:ext uri="{BB962C8B-B14F-4D97-AF65-F5344CB8AC3E}">
        <p14:creationId xmlns:p14="http://schemas.microsoft.com/office/powerpoint/2010/main" val="4135277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31C3B3-E996-4C01-BF36-265E195E728A}" type="datetimeFigureOut">
              <a:rPr lang="en-US" smtClean="0"/>
              <a:t>5/17/2026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8653E-47B6-4354-83E3-51314A31D798}" type="slidenum">
              <a:rPr lang="en-US" smtClean="0"/>
              <a:t>‹#›</a:t>
            </a:fld>
            <a:endParaRPr lang="en-US"/>
          </a:p>
        </p:txBody>
      </p:sp>
    </p:spTree>
    <p:extLst>
      <p:ext uri="{BB962C8B-B14F-4D97-AF65-F5344CB8AC3E}">
        <p14:creationId xmlns:p14="http://schemas.microsoft.com/office/powerpoint/2010/main" val="2549446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31C3B3-E996-4C01-BF36-265E195E728A}" type="datetimeFigureOut">
              <a:rPr lang="en-US" smtClean="0"/>
              <a:t>5/17/2026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8653E-47B6-4354-83E3-51314A31D798}" type="slidenum">
              <a:rPr lang="en-US" smtClean="0"/>
              <a:t>‹#›</a:t>
            </a:fld>
            <a:endParaRPr lang="en-US"/>
          </a:p>
        </p:txBody>
      </p:sp>
    </p:spTree>
    <p:extLst>
      <p:ext uri="{BB962C8B-B14F-4D97-AF65-F5344CB8AC3E}">
        <p14:creationId xmlns:p14="http://schemas.microsoft.com/office/powerpoint/2010/main" val="2227930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18CA7-0684-7887-65B6-CE1946EBFA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9E9D94-27D4-F2CE-E959-4623EA3A4B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7A18E1-D53D-2631-832D-4F632485EEB6}"/>
              </a:ext>
            </a:extLst>
          </p:cNvPr>
          <p:cNvSpPr>
            <a:spLocks noGrp="1"/>
          </p:cNvSpPr>
          <p:nvPr>
            <p:ph type="dt" sz="half" idx="10"/>
          </p:nvPr>
        </p:nvSpPr>
        <p:spPr/>
        <p:txBody>
          <a:bodyPr/>
          <a:lstStyle/>
          <a:p>
            <a:fld id="{1531C3B3-E996-4C01-BF36-265E195E728A}" type="datetimeFigureOut">
              <a:rPr lang="en-US" smtClean="0"/>
              <a:t>5/17/2026</a:t>
            </a:fld>
            <a:endParaRPr lang="en-US"/>
          </a:p>
        </p:txBody>
      </p:sp>
      <p:sp>
        <p:nvSpPr>
          <p:cNvPr id="5" name="Footer Placeholder 4">
            <a:extLst>
              <a:ext uri="{FF2B5EF4-FFF2-40B4-BE49-F238E27FC236}">
                <a16:creationId xmlns:a16="http://schemas.microsoft.com/office/drawing/2014/main" id="{E1A7EE48-860A-95A6-0366-FDD7D18623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22EB4-17A0-7286-69CD-BC8CFDD003CD}"/>
              </a:ext>
            </a:extLst>
          </p:cNvPr>
          <p:cNvSpPr>
            <a:spLocks noGrp="1"/>
          </p:cNvSpPr>
          <p:nvPr>
            <p:ph type="sldNum" sz="quarter" idx="12"/>
          </p:nvPr>
        </p:nvSpPr>
        <p:spPr/>
        <p:txBody>
          <a:bodyPr/>
          <a:lstStyle/>
          <a:p>
            <a:fld id="{CA88653E-47B6-4354-83E3-51314A31D798}" type="slidenum">
              <a:rPr lang="en-US" smtClean="0"/>
              <a:t>‹#›</a:t>
            </a:fld>
            <a:endParaRPr lang="en-US"/>
          </a:p>
        </p:txBody>
      </p:sp>
    </p:spTree>
    <p:extLst>
      <p:ext uri="{BB962C8B-B14F-4D97-AF65-F5344CB8AC3E}">
        <p14:creationId xmlns:p14="http://schemas.microsoft.com/office/powerpoint/2010/main" val="3995113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31C3B3-E996-4C01-BF36-265E195E728A}" type="datetimeFigureOut">
              <a:rPr lang="en-US" smtClean="0"/>
              <a:t>5/17/2026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8653E-47B6-4354-83E3-51314A31D798}" type="slidenum">
              <a:rPr lang="en-US" smtClean="0"/>
              <a:t>‹#›</a:t>
            </a:fld>
            <a:endParaRPr lang="en-US"/>
          </a:p>
        </p:txBody>
      </p:sp>
    </p:spTree>
    <p:extLst>
      <p:ext uri="{BB962C8B-B14F-4D97-AF65-F5344CB8AC3E}">
        <p14:creationId xmlns:p14="http://schemas.microsoft.com/office/powerpoint/2010/main" val="2689037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31C3B3-E996-4C01-BF36-265E195E728A}" type="datetimeFigureOut">
              <a:rPr lang="en-US" smtClean="0"/>
              <a:t>5/17/2026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8653E-47B6-4354-83E3-51314A31D798}" type="slidenum">
              <a:rPr lang="en-US" smtClean="0"/>
              <a:t>‹#›</a:t>
            </a:fld>
            <a:endParaRPr lang="en-US"/>
          </a:p>
        </p:txBody>
      </p:sp>
    </p:spTree>
    <p:extLst>
      <p:ext uri="{BB962C8B-B14F-4D97-AF65-F5344CB8AC3E}">
        <p14:creationId xmlns:p14="http://schemas.microsoft.com/office/powerpoint/2010/main" val="3523172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31C3B3-E996-4C01-BF36-265E195E728A}" type="datetimeFigureOut">
              <a:rPr lang="en-US" smtClean="0"/>
              <a:t>5/17/2026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8653E-47B6-4354-83E3-51314A31D798}" type="slidenum">
              <a:rPr lang="en-US" smtClean="0"/>
              <a:t>‹#›</a:t>
            </a:fld>
            <a:endParaRPr lang="en-US"/>
          </a:p>
        </p:txBody>
      </p:sp>
    </p:spTree>
    <p:extLst>
      <p:ext uri="{BB962C8B-B14F-4D97-AF65-F5344CB8AC3E}">
        <p14:creationId xmlns:p14="http://schemas.microsoft.com/office/powerpoint/2010/main" val="2871846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31C3B3-E996-4C01-BF36-265E195E728A}" type="datetimeFigureOut">
              <a:rPr lang="en-US" smtClean="0"/>
              <a:t>5/17/2026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88653E-47B6-4354-83E3-51314A31D798}" type="slidenum">
              <a:rPr lang="en-US" smtClean="0"/>
              <a:t>‹#›</a:t>
            </a:fld>
            <a:endParaRPr lang="en-US"/>
          </a:p>
        </p:txBody>
      </p:sp>
    </p:spTree>
    <p:extLst>
      <p:ext uri="{BB962C8B-B14F-4D97-AF65-F5344CB8AC3E}">
        <p14:creationId xmlns:p14="http://schemas.microsoft.com/office/powerpoint/2010/main" val="1507382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31C3B3-E996-4C01-BF36-265E195E728A}" type="datetimeFigureOut">
              <a:rPr lang="en-US" smtClean="0"/>
              <a:t>5/17/2026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88653E-47B6-4354-83E3-51314A31D798}" type="slidenum">
              <a:rPr lang="en-US" smtClean="0"/>
              <a:t>‹#›</a:t>
            </a:fld>
            <a:endParaRPr lang="en-US"/>
          </a:p>
        </p:txBody>
      </p:sp>
    </p:spTree>
    <p:extLst>
      <p:ext uri="{BB962C8B-B14F-4D97-AF65-F5344CB8AC3E}">
        <p14:creationId xmlns:p14="http://schemas.microsoft.com/office/powerpoint/2010/main" val="264807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531C3B3-E996-4C01-BF36-265E195E728A}" type="datetimeFigureOut">
              <a:rPr lang="en-US" smtClean="0"/>
              <a:t>5/17/2026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88653E-47B6-4354-83E3-51314A31D798}" type="slidenum">
              <a:rPr lang="en-US" smtClean="0"/>
              <a:t>‹#›</a:t>
            </a:fld>
            <a:endParaRPr lang="en-US"/>
          </a:p>
        </p:txBody>
      </p:sp>
    </p:spTree>
    <p:extLst>
      <p:ext uri="{BB962C8B-B14F-4D97-AF65-F5344CB8AC3E}">
        <p14:creationId xmlns:p14="http://schemas.microsoft.com/office/powerpoint/2010/main" val="3753015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31C3B3-E996-4C01-BF36-265E195E728A}" type="datetimeFigureOut">
              <a:rPr lang="en-US" smtClean="0"/>
              <a:t>5/17/2026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8653E-47B6-4354-83E3-51314A31D798}" type="slidenum">
              <a:rPr lang="en-US" smtClean="0"/>
              <a:t>‹#›</a:t>
            </a:fld>
            <a:endParaRPr lang="en-US"/>
          </a:p>
        </p:txBody>
      </p:sp>
    </p:spTree>
    <p:extLst>
      <p:ext uri="{BB962C8B-B14F-4D97-AF65-F5344CB8AC3E}">
        <p14:creationId xmlns:p14="http://schemas.microsoft.com/office/powerpoint/2010/main" val="1908502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31C3B3-E996-4C01-BF36-265E195E728A}" type="datetimeFigureOut">
              <a:rPr lang="en-US" smtClean="0"/>
              <a:t>5/17/2026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8653E-47B6-4354-83E3-51314A31D798}" type="slidenum">
              <a:rPr lang="en-US" smtClean="0"/>
              <a:t>‹#›</a:t>
            </a:fld>
            <a:endParaRPr lang="en-US"/>
          </a:p>
        </p:txBody>
      </p:sp>
    </p:spTree>
    <p:extLst>
      <p:ext uri="{BB962C8B-B14F-4D97-AF65-F5344CB8AC3E}">
        <p14:creationId xmlns:p14="http://schemas.microsoft.com/office/powerpoint/2010/main" val="531790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531C3B3-E996-4C01-BF36-265E195E728A}" type="datetimeFigureOut">
              <a:rPr lang="en-US" smtClean="0"/>
              <a:t>5/17/2026</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CA88653E-47B6-4354-83E3-51314A31D798}" type="slidenum">
              <a:rPr lang="en-US" smtClean="0"/>
              <a:t>‹#›</a:t>
            </a:fld>
            <a:endParaRPr lang="en-US"/>
          </a:p>
        </p:txBody>
      </p:sp>
    </p:spTree>
    <p:extLst>
      <p:ext uri="{BB962C8B-B14F-4D97-AF65-F5344CB8AC3E}">
        <p14:creationId xmlns:p14="http://schemas.microsoft.com/office/powerpoint/2010/main" val="2674234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AE666-C603-D62F-8A7E-249CFB6869EF}"/>
              </a:ext>
            </a:extLst>
          </p:cNvPr>
          <p:cNvSpPr>
            <a:spLocks noGrp="1"/>
          </p:cNvSpPr>
          <p:nvPr>
            <p:ph type="ctrTitle"/>
          </p:nvPr>
        </p:nvSpPr>
        <p:spPr>
          <a:xfrm>
            <a:off x="1701136" y="462587"/>
            <a:ext cx="8689976" cy="2509213"/>
          </a:xfrm>
        </p:spPr>
        <p:txBody>
          <a:bodyPr/>
          <a:lstStyle/>
          <a:p>
            <a:r>
              <a:rPr lang="fa-IR" dirty="0">
                <a:cs typeface="B Titr" panose="00000700000000000000" pitchFamily="2" charset="-78"/>
              </a:rPr>
              <a:t>به نام خدا</a:t>
            </a:r>
            <a:endParaRPr lang="en-US" dirty="0">
              <a:cs typeface="B Titr" panose="00000700000000000000" pitchFamily="2" charset="-78"/>
            </a:endParaRPr>
          </a:p>
        </p:txBody>
      </p:sp>
      <p:sp>
        <p:nvSpPr>
          <p:cNvPr id="3" name="Subtitle 2">
            <a:extLst>
              <a:ext uri="{FF2B5EF4-FFF2-40B4-BE49-F238E27FC236}">
                <a16:creationId xmlns:a16="http://schemas.microsoft.com/office/drawing/2014/main" id="{31BC02B4-B58B-1E24-C9D6-B5FF41B0ABBF}"/>
              </a:ext>
            </a:extLst>
          </p:cNvPr>
          <p:cNvSpPr>
            <a:spLocks noGrp="1"/>
          </p:cNvSpPr>
          <p:nvPr>
            <p:ph type="subTitle" idx="1"/>
          </p:nvPr>
        </p:nvSpPr>
        <p:spPr>
          <a:xfrm>
            <a:off x="1751012" y="3886200"/>
            <a:ext cx="8689976" cy="2906486"/>
          </a:xfrm>
        </p:spPr>
        <p:txBody>
          <a:bodyPr>
            <a:normAutofit/>
          </a:bodyPr>
          <a:lstStyle/>
          <a:p>
            <a:pPr algn="r"/>
            <a:r>
              <a:rPr lang="fa-IR" b="1" dirty="0">
                <a:cs typeface="B Nazanin" panose="00000400000000000000" pitchFamily="2" charset="-78"/>
              </a:rPr>
              <a:t>ژورنال کلاب بیمارستان ضیاییان</a:t>
            </a:r>
          </a:p>
          <a:p>
            <a:pPr algn="r"/>
            <a:r>
              <a:rPr lang="fa-IR" b="1" dirty="0"/>
              <a:t>28 اردیبهشت ماه 1405</a:t>
            </a:r>
            <a:endParaRPr lang="en-US" b="1" dirty="0"/>
          </a:p>
          <a:p>
            <a:pPr algn="r"/>
            <a:r>
              <a:rPr lang="fa-IR" b="1" dirty="0"/>
              <a:t>استاد: سرکار خانم دکترعلوی مقدم</a:t>
            </a:r>
          </a:p>
          <a:p>
            <a:pPr algn="r"/>
            <a:r>
              <a:rPr lang="fa-IR" b="1" dirty="0"/>
              <a:t>ارائه دهنده: شایان پازوکی</a:t>
            </a:r>
            <a:endParaRPr lang="en-US" b="1" dirty="0"/>
          </a:p>
        </p:txBody>
      </p:sp>
    </p:spTree>
    <p:extLst>
      <p:ext uri="{BB962C8B-B14F-4D97-AF65-F5344CB8AC3E}">
        <p14:creationId xmlns:p14="http://schemas.microsoft.com/office/powerpoint/2010/main" val="3339363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D026609-1F7C-76D8-26B8-8F7B4F346E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6211" y="1408517"/>
            <a:ext cx="9399577" cy="4492487"/>
          </a:xfrm>
        </p:spPr>
      </p:pic>
    </p:spTree>
    <p:extLst>
      <p:ext uri="{BB962C8B-B14F-4D97-AF65-F5344CB8AC3E}">
        <p14:creationId xmlns:p14="http://schemas.microsoft.com/office/powerpoint/2010/main" val="2712274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D2D23-9926-B9FA-E1A6-05E41BBF8B8D}"/>
              </a:ext>
            </a:extLst>
          </p:cNvPr>
          <p:cNvSpPr>
            <a:spLocks noGrp="1"/>
          </p:cNvSpPr>
          <p:nvPr>
            <p:ph type="title"/>
          </p:nvPr>
        </p:nvSpPr>
        <p:spPr/>
        <p:txBody>
          <a:bodyPr/>
          <a:lstStyle/>
          <a:p>
            <a:r>
              <a:rPr lang="en-US" dirty="0"/>
              <a:t>Main findings</a:t>
            </a:r>
          </a:p>
        </p:txBody>
      </p:sp>
      <p:sp>
        <p:nvSpPr>
          <p:cNvPr id="3" name="Content Placeholder 2">
            <a:extLst>
              <a:ext uri="{FF2B5EF4-FFF2-40B4-BE49-F238E27FC236}">
                <a16:creationId xmlns:a16="http://schemas.microsoft.com/office/drawing/2014/main" id="{6B744340-9C93-5ABF-33B2-E7A2BBB69E28}"/>
              </a:ext>
            </a:extLst>
          </p:cNvPr>
          <p:cNvSpPr>
            <a:spLocks noGrp="1"/>
          </p:cNvSpPr>
          <p:nvPr>
            <p:ph idx="1"/>
          </p:nvPr>
        </p:nvSpPr>
        <p:spPr/>
        <p:txBody>
          <a:bodyPr/>
          <a:lstStyle/>
          <a:p>
            <a:pPr marL="0" indent="0">
              <a:buNone/>
            </a:pPr>
            <a:r>
              <a:rPr lang="en-US" dirty="0">
                <a:solidFill>
                  <a:schemeClr val="accent5"/>
                </a:solidFill>
              </a:rPr>
              <a:t>B. </a:t>
            </a:r>
            <a:r>
              <a:rPr lang="en-US" dirty="0"/>
              <a:t>Scientific literature was positive mainly in </a:t>
            </a:r>
            <a:r>
              <a:rPr lang="en-US" u="sng" dirty="0"/>
              <a:t>PCOS</a:t>
            </a:r>
            <a:br>
              <a:rPr lang="en-US" dirty="0"/>
            </a:br>
            <a:r>
              <a:rPr lang="en-US" dirty="0"/>
              <a:t>Among PubMed studies, the strongest evidence was in women with PCOS.</a:t>
            </a:r>
            <a:br>
              <a:rPr lang="en-US" dirty="0"/>
            </a:br>
            <a:br>
              <a:rPr lang="en-US" dirty="0"/>
            </a:br>
            <a:r>
              <a:rPr lang="en-US" dirty="0"/>
              <a:t>The paper reports that:</a:t>
            </a:r>
            <a:br>
              <a:rPr lang="en-US" dirty="0"/>
            </a:br>
            <a:br>
              <a:rPr lang="en-US" dirty="0"/>
            </a:br>
            <a:r>
              <a:rPr lang="en-US" dirty="0"/>
              <a:t>- 52 original PubMed studies in women </a:t>
            </a:r>
            <a:r>
              <a:rPr lang="en-US" dirty="0">
                <a:solidFill>
                  <a:schemeClr val="accent6">
                    <a:lumMod val="75000"/>
                  </a:schemeClr>
                </a:solidFill>
              </a:rPr>
              <a:t>with PCOS </a:t>
            </a:r>
            <a:r>
              <a:rPr lang="en-US" dirty="0"/>
              <a:t>were all classified as positive</a:t>
            </a:r>
            <a:br>
              <a:rPr lang="en-US" dirty="0"/>
            </a:br>
            <a:r>
              <a:rPr lang="en-US" dirty="0"/>
              <a:t>- But for women </a:t>
            </a:r>
            <a:r>
              <a:rPr lang="en-US" dirty="0">
                <a:solidFill>
                  <a:schemeClr val="accent6">
                    <a:lumMod val="75000"/>
                  </a:schemeClr>
                </a:solidFill>
              </a:rPr>
              <a:t>without PCOS</a:t>
            </a:r>
            <a:r>
              <a:rPr lang="en-US" dirty="0"/>
              <a:t>, there were </a:t>
            </a:r>
            <a:r>
              <a:rPr lang="en-US" u="sng" dirty="0"/>
              <a:t>no human studies </a:t>
            </a:r>
            <a:r>
              <a:rPr lang="en-US" dirty="0"/>
              <a:t>supporting fertility benefit</a:t>
            </a:r>
            <a:endParaRPr lang="en-US" dirty="0">
              <a:solidFill>
                <a:schemeClr val="accent5"/>
              </a:solidFill>
            </a:endParaRPr>
          </a:p>
        </p:txBody>
      </p:sp>
      <p:pic>
        <p:nvPicPr>
          <p:cNvPr id="5" name="Picture 4">
            <a:extLst>
              <a:ext uri="{FF2B5EF4-FFF2-40B4-BE49-F238E27FC236}">
                <a16:creationId xmlns:a16="http://schemas.microsoft.com/office/drawing/2014/main" id="{608C4895-0144-872B-79E4-87168BE75A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2748" y="2214694"/>
            <a:ext cx="1500198" cy="1643075"/>
          </a:xfrm>
          <a:prstGeom prst="rect">
            <a:avLst/>
          </a:prstGeom>
        </p:spPr>
      </p:pic>
    </p:spTree>
    <p:extLst>
      <p:ext uri="{BB962C8B-B14F-4D97-AF65-F5344CB8AC3E}">
        <p14:creationId xmlns:p14="http://schemas.microsoft.com/office/powerpoint/2010/main" val="4226558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9B208F0-4FB5-8B34-7754-3AB8469993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728" y="766732"/>
            <a:ext cx="11154544" cy="4367537"/>
          </a:xfrm>
        </p:spPr>
      </p:pic>
      <p:sp>
        <p:nvSpPr>
          <p:cNvPr id="6" name="TextBox 5">
            <a:extLst>
              <a:ext uri="{FF2B5EF4-FFF2-40B4-BE49-F238E27FC236}">
                <a16:creationId xmlns:a16="http://schemas.microsoft.com/office/drawing/2014/main" id="{56C327D6-8FF0-4C96-215A-94D83D8D6EB3}"/>
              </a:ext>
            </a:extLst>
          </p:cNvPr>
          <p:cNvSpPr txBox="1"/>
          <p:nvPr/>
        </p:nvSpPr>
        <p:spPr>
          <a:xfrm>
            <a:off x="429749" y="5423925"/>
            <a:ext cx="11332502" cy="738664"/>
          </a:xfrm>
          <a:prstGeom prst="rect">
            <a:avLst/>
          </a:prstGeom>
          <a:noFill/>
        </p:spPr>
        <p:txBody>
          <a:bodyPr wrap="square" rtlCol="0">
            <a:spAutoFit/>
          </a:bodyPr>
          <a:lstStyle/>
          <a:p>
            <a:r>
              <a:rPr lang="en-US" sz="1400" dirty="0"/>
              <a:t>There were no studies in humans (including case reports, case series, cohort, case-control, or trials) evaluating the impact of GLP-1 RAs on ovulation, implantation, IVF, or any fertility status in women without PCOS, but there were a few studies in animals that showed controversial results with negative impact on fertility</a:t>
            </a:r>
          </a:p>
        </p:txBody>
      </p:sp>
    </p:spTree>
    <p:extLst>
      <p:ext uri="{BB962C8B-B14F-4D97-AF65-F5344CB8AC3E}">
        <p14:creationId xmlns:p14="http://schemas.microsoft.com/office/powerpoint/2010/main" val="3962101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6D3C7-A56E-D158-8A03-0805CD0A3BA3}"/>
              </a:ext>
            </a:extLst>
          </p:cNvPr>
          <p:cNvSpPr>
            <a:spLocks noGrp="1"/>
          </p:cNvSpPr>
          <p:nvPr>
            <p:ph type="title"/>
          </p:nvPr>
        </p:nvSpPr>
        <p:spPr/>
        <p:txBody>
          <a:bodyPr/>
          <a:lstStyle/>
          <a:p>
            <a:r>
              <a:rPr lang="en-US" dirty="0"/>
              <a:t>Main findings</a:t>
            </a:r>
          </a:p>
        </p:txBody>
      </p:sp>
      <p:sp>
        <p:nvSpPr>
          <p:cNvPr id="3" name="Content Placeholder 2">
            <a:extLst>
              <a:ext uri="{FF2B5EF4-FFF2-40B4-BE49-F238E27FC236}">
                <a16:creationId xmlns:a16="http://schemas.microsoft.com/office/drawing/2014/main" id="{D74AA257-2024-095D-854C-D887ADA16651}"/>
              </a:ext>
            </a:extLst>
          </p:cNvPr>
          <p:cNvSpPr>
            <a:spLocks noGrp="1"/>
          </p:cNvSpPr>
          <p:nvPr>
            <p:ph idx="1"/>
          </p:nvPr>
        </p:nvSpPr>
        <p:spPr/>
        <p:txBody>
          <a:bodyPr/>
          <a:lstStyle/>
          <a:p>
            <a:pPr marL="0" indent="0">
              <a:buNone/>
            </a:pPr>
            <a:r>
              <a:rPr lang="en-US" dirty="0">
                <a:solidFill>
                  <a:schemeClr val="accent5"/>
                </a:solidFill>
              </a:rPr>
              <a:t>c. </a:t>
            </a:r>
            <a:r>
              <a:rPr lang="en-US" dirty="0"/>
              <a:t>Strong correlation across domains</a:t>
            </a:r>
            <a:br>
              <a:rPr lang="en-US" dirty="0"/>
            </a:br>
            <a:r>
              <a:rPr lang="en-US" dirty="0"/>
              <a:t>The authors found a strong positive correlation between:</a:t>
            </a:r>
            <a:br>
              <a:rPr lang="en-US" dirty="0"/>
            </a:br>
            <a:br>
              <a:rPr lang="en-US" dirty="0"/>
            </a:br>
            <a:r>
              <a:rPr lang="en-US" dirty="0"/>
              <a:t>- social media sentiment</a:t>
            </a:r>
            <a:br>
              <a:rPr lang="en-US" dirty="0"/>
            </a:br>
            <a:r>
              <a:rPr lang="en-US" dirty="0"/>
              <a:t>- Google Trends sentiment</a:t>
            </a:r>
            <a:br>
              <a:rPr lang="en-US" dirty="0"/>
            </a:br>
            <a:r>
              <a:rPr lang="en-US" dirty="0"/>
              <a:t>- scientific literature sentiment</a:t>
            </a:r>
            <a:br>
              <a:rPr lang="en-US" b="1" dirty="0"/>
            </a:br>
            <a:endParaRPr lang="en-US" dirty="0">
              <a:solidFill>
                <a:schemeClr val="accent5"/>
              </a:solidFill>
            </a:endParaRPr>
          </a:p>
        </p:txBody>
      </p:sp>
    </p:spTree>
    <p:extLst>
      <p:ext uri="{BB962C8B-B14F-4D97-AF65-F5344CB8AC3E}">
        <p14:creationId xmlns:p14="http://schemas.microsoft.com/office/powerpoint/2010/main" val="2761622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610EA-05A5-233D-0444-4A5296501E6B}"/>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EEADF81D-757F-7D7F-7E27-30D7589AF847}"/>
              </a:ext>
            </a:extLst>
          </p:cNvPr>
          <p:cNvSpPr>
            <a:spLocks noGrp="1"/>
          </p:cNvSpPr>
          <p:nvPr>
            <p:ph idx="1"/>
          </p:nvPr>
        </p:nvSpPr>
        <p:spPr>
          <a:xfrm>
            <a:off x="913775" y="2105836"/>
            <a:ext cx="10364452" cy="4391516"/>
          </a:xfrm>
        </p:spPr>
        <p:txBody>
          <a:bodyPr>
            <a:normAutofit lnSpcReduction="10000"/>
          </a:bodyPr>
          <a:lstStyle/>
          <a:p>
            <a:pPr marL="0" indent="0">
              <a:buNone/>
            </a:pPr>
            <a:r>
              <a:rPr lang="en-US" dirty="0"/>
              <a:t>Studies using social media data face several limitations. Self-reported information can be </a:t>
            </a:r>
            <a:r>
              <a:rPr lang="en-US" dirty="0">
                <a:solidFill>
                  <a:schemeClr val="accent6">
                    <a:lumMod val="75000"/>
                  </a:schemeClr>
                </a:solidFill>
              </a:rPr>
              <a:t>inaccurate</a:t>
            </a:r>
            <a:r>
              <a:rPr lang="en-US" dirty="0"/>
              <a:t> or </a:t>
            </a:r>
            <a:r>
              <a:rPr lang="en-US" dirty="0">
                <a:solidFill>
                  <a:schemeClr val="accent6">
                    <a:lumMod val="75000"/>
                  </a:schemeClr>
                </a:solidFill>
              </a:rPr>
              <a:t>incomplete</a:t>
            </a:r>
            <a:r>
              <a:rPr lang="en-US" dirty="0"/>
              <a:t>, and the users providing these reports may not reflect the general population’s social, economic, or demographic diversity. The presence of </a:t>
            </a:r>
            <a:r>
              <a:rPr lang="en-US" dirty="0">
                <a:solidFill>
                  <a:schemeClr val="accent6">
                    <a:lumMod val="75000"/>
                  </a:schemeClr>
                </a:solidFill>
              </a:rPr>
              <a:t>fake accounts </a:t>
            </a:r>
            <a:r>
              <a:rPr lang="en-US" dirty="0"/>
              <a:t>may also impact data quality. These limitations highlight the need for cautious interpretation and support the integration of other research methods. Additional concerns include </a:t>
            </a:r>
            <a:r>
              <a:rPr lang="en-US" dirty="0">
                <a:solidFill>
                  <a:schemeClr val="accent6">
                    <a:lumMod val="75000"/>
                  </a:schemeClr>
                </a:solidFill>
              </a:rPr>
              <a:t>researcher bias</a:t>
            </a:r>
            <a:r>
              <a:rPr lang="en-US" dirty="0"/>
              <a:t>, </a:t>
            </a:r>
            <a:r>
              <a:rPr lang="en-US" dirty="0">
                <a:solidFill>
                  <a:schemeClr val="accent6">
                    <a:lumMod val="75000"/>
                  </a:schemeClr>
                </a:solidFill>
              </a:rPr>
              <a:t>language</a:t>
            </a:r>
            <a:r>
              <a:rPr lang="en-US" dirty="0"/>
              <a:t> </a:t>
            </a:r>
            <a:r>
              <a:rPr lang="en-US" dirty="0">
                <a:solidFill>
                  <a:schemeClr val="accent6">
                    <a:lumMod val="75000"/>
                  </a:schemeClr>
                </a:solidFill>
              </a:rPr>
              <a:t>variability</a:t>
            </a:r>
            <a:r>
              <a:rPr lang="en-US" dirty="0"/>
              <a:t>, and </a:t>
            </a:r>
            <a:r>
              <a:rPr lang="en-US" dirty="0">
                <a:solidFill>
                  <a:schemeClr val="accent6">
                    <a:lumMod val="75000"/>
                  </a:schemeClr>
                </a:solidFill>
              </a:rPr>
              <a:t>users’ self-presentation</a:t>
            </a:r>
            <a:r>
              <a:rPr lang="en-US" dirty="0"/>
              <a:t>, which may influence data reliability. The exclusive use of English and specific keywords could introduce selection bias and exclude relevant content. Differences in user demographics across platforms further limit generalizability. Additionally, this study did not compare specific GLP-1 RAs that are used at different frequency (for example: tirzepatide versus semaglutide) or administration methods of these drugs.</a:t>
            </a:r>
          </a:p>
        </p:txBody>
      </p:sp>
    </p:spTree>
    <p:extLst>
      <p:ext uri="{BB962C8B-B14F-4D97-AF65-F5344CB8AC3E}">
        <p14:creationId xmlns:p14="http://schemas.microsoft.com/office/powerpoint/2010/main" val="1720943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1BD72-D032-1CB5-EDA1-27DC25878046}"/>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AF6B794F-C722-5A82-3B28-DBFA0BFCD1CD}"/>
              </a:ext>
            </a:extLst>
          </p:cNvPr>
          <p:cNvSpPr>
            <a:spLocks noGrp="1"/>
          </p:cNvSpPr>
          <p:nvPr>
            <p:ph idx="1"/>
          </p:nvPr>
        </p:nvSpPr>
        <p:spPr>
          <a:xfrm>
            <a:off x="913773" y="2014964"/>
            <a:ext cx="10364452" cy="4533503"/>
          </a:xfrm>
        </p:spPr>
        <p:txBody>
          <a:bodyPr>
            <a:normAutofit fontScale="92500" lnSpcReduction="10000"/>
          </a:bodyPr>
          <a:lstStyle/>
          <a:p>
            <a:pPr marL="0" indent="0">
              <a:buNone/>
            </a:pPr>
            <a:r>
              <a:rPr lang="en-US" dirty="0"/>
              <a:t>For example, sarcasm, slang, or context-dependent expressions may be misclassified by automated tools, leading to potential distortions in sentiment interpretation. Furthermore, certain health-related keywords (e.g., “pain,” “weight,” or “injection”) might inherently carry a negative tone, even in neutral or informative contexts. Such factors could influence the overall sentiment trends observed in the data, and may over- or under-estimate public perception. Different platforms (e.g., Twitter, Instagram, Reddit) have varying norms for language, tone, and engagement. What’s considered “neutral” on Reddit might be “negative” on Instagram. Finally, reducing sentiment to only three categories (positive, negative, neutral) may overlook mixed sentiments, sarcasm, or nuanced discussions that include both support and concern. Therefore, while sentiment scores provide a valuable quantitative overview, findings should be interpreted with caution and ideally validated through manual review or triangulated with qualitative methods.</a:t>
            </a:r>
          </a:p>
        </p:txBody>
      </p:sp>
    </p:spTree>
    <p:extLst>
      <p:ext uri="{BB962C8B-B14F-4D97-AF65-F5344CB8AC3E}">
        <p14:creationId xmlns:p14="http://schemas.microsoft.com/office/powerpoint/2010/main" val="1439270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6C29C-B75D-D9AB-D309-87E99221BEAA}"/>
              </a:ext>
            </a:extLst>
          </p:cNvPr>
          <p:cNvSpPr>
            <a:spLocks noGrp="1"/>
          </p:cNvSpPr>
          <p:nvPr>
            <p:ph type="title"/>
          </p:nvPr>
        </p:nvSpPr>
        <p:spPr/>
        <p:txBody>
          <a:bodyPr>
            <a:normAutofit/>
          </a:bodyPr>
          <a:lstStyle/>
          <a:p>
            <a:r>
              <a:rPr lang="en-US" sz="2800" dirty="0"/>
              <a:t>Do GLP-1 RAs improve reproduction in women with PCOS?</a:t>
            </a:r>
          </a:p>
        </p:txBody>
      </p:sp>
      <p:sp>
        <p:nvSpPr>
          <p:cNvPr id="3" name="Content Placeholder 2">
            <a:extLst>
              <a:ext uri="{FF2B5EF4-FFF2-40B4-BE49-F238E27FC236}">
                <a16:creationId xmlns:a16="http://schemas.microsoft.com/office/drawing/2014/main" id="{73257435-3148-1405-3CC4-52CD57604D8E}"/>
              </a:ext>
            </a:extLst>
          </p:cNvPr>
          <p:cNvSpPr>
            <a:spLocks noGrp="1"/>
          </p:cNvSpPr>
          <p:nvPr>
            <p:ph idx="1"/>
          </p:nvPr>
        </p:nvSpPr>
        <p:spPr>
          <a:xfrm>
            <a:off x="913775" y="1766325"/>
            <a:ext cx="10364452" cy="5091675"/>
          </a:xfrm>
        </p:spPr>
        <p:txBody>
          <a:bodyPr>
            <a:normAutofit fontScale="70000" lnSpcReduction="20000"/>
          </a:bodyPr>
          <a:lstStyle/>
          <a:p>
            <a:pPr marL="0" indent="0">
              <a:buNone/>
            </a:pPr>
            <a:r>
              <a:rPr lang="en-US" dirty="0"/>
              <a:t>GLP-1 receptors are found in the hypothalamus, pituitary, and reproductive organs like ovaries and uterus, logically suggesting an impact on female reproduction.</a:t>
            </a:r>
          </a:p>
          <a:p>
            <a:pPr marL="0" indent="0">
              <a:buNone/>
            </a:pPr>
            <a:r>
              <a:rPr lang="en-US" b="1" dirty="0"/>
              <a:t>PCOS and Treatment</a:t>
            </a:r>
            <a:r>
              <a:rPr lang="en-US" dirty="0"/>
              <a:t>: Healthy lifestyle and weight loss care in obese women with PCOS can improve metabolic and reproductive disturbances, potentially restoring ovulation and fertility. Metformin is a gold-standard therapy for PCOS with glucose intolerance.</a:t>
            </a:r>
          </a:p>
          <a:p>
            <a:pPr marL="0" indent="0">
              <a:buNone/>
            </a:pPr>
            <a:r>
              <a:rPr lang="en-US" b="1" dirty="0"/>
              <a:t>GLP-1 RA Efficacy in PCOS</a:t>
            </a:r>
            <a:r>
              <a:rPr lang="en-US" dirty="0"/>
              <a:t>: GLP-1 RAs have been relatively well-studied in obese women with PCOS, showing reassuring data on weight loss, visceral fat, insulin resistance, menstrual regularity, gut microbiota, fatty liver disease, and cardiometabolic parameters.</a:t>
            </a:r>
          </a:p>
          <a:p>
            <a:pPr marL="0" indent="0">
              <a:buNone/>
            </a:pPr>
            <a:r>
              <a:rPr lang="en-US" b="1" dirty="0"/>
              <a:t>Comparison with Metformin</a:t>
            </a:r>
            <a:r>
              <a:rPr lang="en-US" dirty="0"/>
              <a:t>: A meta-analysis of randomized trials indicated that GLP-1 RAs significantly improved </a:t>
            </a:r>
            <a:r>
              <a:rPr lang="en-US" u="sng" dirty="0"/>
              <a:t>insulin resistance, blood pressure, cholesterol, and menstrual irregularities,</a:t>
            </a:r>
            <a:r>
              <a:rPr lang="en-US" dirty="0"/>
              <a:t> while also </a:t>
            </a:r>
            <a:r>
              <a:rPr lang="en-US" u="sng" dirty="0"/>
              <a:t>lowering weight/abdominal circumference and androgen indices/hirsutism</a:t>
            </a:r>
            <a:r>
              <a:rPr lang="en-US" dirty="0"/>
              <a:t>, outperforming metformin alone.</a:t>
            </a:r>
          </a:p>
          <a:p>
            <a:pPr marL="0" indent="0">
              <a:buNone/>
            </a:pPr>
            <a:r>
              <a:rPr lang="en-US" b="1" dirty="0"/>
              <a:t>Fertility and IVF Outcomes</a:t>
            </a:r>
            <a:r>
              <a:rPr lang="en-US" dirty="0"/>
              <a:t>: In a study on obese PCOS women undergoing IVF the intake of metformin with liraglutide (a GLP-1 RA) for 3 months resulted in a significantly higher pregnancy rate after IVF (85.7%) compared to metformin alone (28.6%), even though weight loss was similar. This suggests GLP-1 RAs may have direct, favorable effects on the reproductive system.</a:t>
            </a:r>
          </a:p>
          <a:p>
            <a:pPr marL="0" indent="0">
              <a:buNone/>
            </a:pPr>
            <a:r>
              <a:rPr lang="en-US" b="1" dirty="0"/>
              <a:t>Cellular Effects</a:t>
            </a:r>
            <a:r>
              <a:rPr lang="en-US" dirty="0"/>
              <a:t>: Studies on granulosa cells from a PCOS mouse model showed that GLP-1 RAs have a favorable effect on granulosa cell proliferation (and reduced apoptosis) via the </a:t>
            </a:r>
            <a:r>
              <a:rPr lang="en-US" dirty="0" err="1"/>
              <a:t>forkhead</a:t>
            </a:r>
            <a:r>
              <a:rPr lang="en-US" dirty="0"/>
              <a:t> box protein O1 (FoxO1).</a:t>
            </a:r>
          </a:p>
        </p:txBody>
      </p:sp>
      <p:sp>
        <p:nvSpPr>
          <p:cNvPr id="4" name="TextBox 3">
            <a:extLst>
              <a:ext uri="{FF2B5EF4-FFF2-40B4-BE49-F238E27FC236}">
                <a16:creationId xmlns:a16="http://schemas.microsoft.com/office/drawing/2014/main" id="{DE9457F1-9D7B-0F1D-656C-AA3B4B479EEF}"/>
              </a:ext>
            </a:extLst>
          </p:cNvPr>
          <p:cNvSpPr txBox="1"/>
          <p:nvPr/>
        </p:nvSpPr>
        <p:spPr>
          <a:xfrm>
            <a:off x="3112368" y="6239483"/>
            <a:ext cx="6304249" cy="369332"/>
          </a:xfrm>
          <a:prstGeom prst="rect">
            <a:avLst/>
          </a:prstGeom>
          <a:noFill/>
        </p:spPr>
        <p:txBody>
          <a:bodyPr wrap="square" rtlCol="0">
            <a:spAutoFit/>
          </a:bodyPr>
          <a:lstStyle/>
          <a:p>
            <a:r>
              <a:rPr lang="en-US" b="1" dirty="0">
                <a:solidFill>
                  <a:schemeClr val="accent6">
                    <a:lumMod val="75000"/>
                  </a:schemeClr>
                </a:solidFill>
              </a:rPr>
              <a:t>indirectly via weight loss and directly by acting on the ovaries</a:t>
            </a:r>
          </a:p>
        </p:txBody>
      </p:sp>
      <p:pic>
        <p:nvPicPr>
          <p:cNvPr id="6" name="Picture 5">
            <a:extLst>
              <a:ext uri="{FF2B5EF4-FFF2-40B4-BE49-F238E27FC236}">
                <a16:creationId xmlns:a16="http://schemas.microsoft.com/office/drawing/2014/main" id="{0D737161-05BE-865F-FCCC-C535574D8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7552" y="6294215"/>
            <a:ext cx="344816" cy="314600"/>
          </a:xfrm>
          <a:prstGeom prst="rect">
            <a:avLst/>
          </a:prstGeom>
        </p:spPr>
      </p:pic>
      <p:pic>
        <p:nvPicPr>
          <p:cNvPr id="7" name="Picture 6">
            <a:extLst>
              <a:ext uri="{FF2B5EF4-FFF2-40B4-BE49-F238E27FC236}">
                <a16:creationId xmlns:a16="http://schemas.microsoft.com/office/drawing/2014/main" id="{AB9437C9-8F0A-356B-7D9C-289033643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4978" y="6294215"/>
            <a:ext cx="344816" cy="314600"/>
          </a:xfrm>
          <a:prstGeom prst="rect">
            <a:avLst/>
          </a:prstGeom>
        </p:spPr>
      </p:pic>
    </p:spTree>
    <p:extLst>
      <p:ext uri="{BB962C8B-B14F-4D97-AF65-F5344CB8AC3E}">
        <p14:creationId xmlns:p14="http://schemas.microsoft.com/office/powerpoint/2010/main" val="483789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E4D2D-7655-BCF2-42F6-ECF74DE9FE29}"/>
              </a:ext>
            </a:extLst>
          </p:cNvPr>
          <p:cNvSpPr>
            <a:spLocks noGrp="1"/>
          </p:cNvSpPr>
          <p:nvPr>
            <p:ph type="title"/>
          </p:nvPr>
        </p:nvSpPr>
        <p:spPr/>
        <p:txBody>
          <a:bodyPr>
            <a:normAutofit/>
          </a:bodyPr>
          <a:lstStyle/>
          <a:p>
            <a:r>
              <a:rPr lang="en-US" sz="2400" dirty="0"/>
              <a:t>Any justification for the use of GLP-1 RAs in women without PCOS?</a:t>
            </a:r>
          </a:p>
        </p:txBody>
      </p:sp>
      <p:sp>
        <p:nvSpPr>
          <p:cNvPr id="3" name="Content Placeholder 2">
            <a:extLst>
              <a:ext uri="{FF2B5EF4-FFF2-40B4-BE49-F238E27FC236}">
                <a16:creationId xmlns:a16="http://schemas.microsoft.com/office/drawing/2014/main" id="{B87944F9-D631-26EB-D5DD-F23BD67F1299}"/>
              </a:ext>
            </a:extLst>
          </p:cNvPr>
          <p:cNvSpPr>
            <a:spLocks noGrp="1"/>
          </p:cNvSpPr>
          <p:nvPr>
            <p:ph idx="1"/>
          </p:nvPr>
        </p:nvSpPr>
        <p:spPr/>
        <p:txBody>
          <a:bodyPr>
            <a:normAutofit fontScale="92500" lnSpcReduction="10000"/>
          </a:bodyPr>
          <a:lstStyle/>
          <a:p>
            <a:pPr marL="0" indent="0">
              <a:buNone/>
            </a:pPr>
            <a:r>
              <a:rPr lang="en-US" dirty="0"/>
              <a:t>at the time of writing, there were no human studies on whether GLP-1 receptor agonists (GLP-1 RAs) affect fertility in women without PCOS. However, several animal studies suggested possible negative effects on reproduction.</a:t>
            </a:r>
            <a:br>
              <a:rPr lang="en-US" dirty="0"/>
            </a:br>
            <a:r>
              <a:rPr lang="en-US" dirty="0"/>
              <a:t>Main points:</a:t>
            </a:r>
            <a:r>
              <a:rPr lang="fa-IR" dirty="0"/>
              <a:t> </a:t>
            </a:r>
            <a:r>
              <a:rPr lang="en-US" dirty="0"/>
              <a:t>Liraglutide in rats was linked to</a:t>
            </a:r>
            <a:r>
              <a:rPr lang="fa-IR" dirty="0">
                <a:sym typeface="Wingdings" panose="05000000000000000000" pitchFamily="2" charset="2"/>
              </a:rPr>
              <a:t></a:t>
            </a:r>
            <a:r>
              <a:rPr lang="en-US" dirty="0"/>
              <a:t>higher androgen levels, lower LH, FSH, estradiol, and progesterone, reduced ovarian weight, poorer ovarian antioxidant defense, damage to granulosa cells and follicles, and uterine tissue damage with more apoptosis. Natural GLP-1 reduced FSH-induced progesterone production and cAMP signaling in rat granulosa cells, while lowering key steroidogenic enzymes. Exendin-4 (Ex4) appeared to disrupt the hypothalamic-pituitary-ovarian axis by lowering LH, suppressing the LH surge, reducing Kiss-1/Kiss-1r expression, and delaying puberty.</a:t>
            </a:r>
          </a:p>
        </p:txBody>
      </p:sp>
    </p:spTree>
    <p:extLst>
      <p:ext uri="{BB962C8B-B14F-4D97-AF65-F5344CB8AC3E}">
        <p14:creationId xmlns:p14="http://schemas.microsoft.com/office/powerpoint/2010/main" val="1298851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FBA11-3A7A-6460-C07D-96804D665C20}"/>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64984B61-5032-FB0F-E9C3-88809820ED99}"/>
              </a:ext>
            </a:extLst>
          </p:cNvPr>
          <p:cNvSpPr>
            <a:spLocks noGrp="1"/>
          </p:cNvSpPr>
          <p:nvPr>
            <p:ph idx="1"/>
          </p:nvPr>
        </p:nvSpPr>
        <p:spPr/>
        <p:txBody>
          <a:bodyPr>
            <a:normAutofit fontScale="92500" lnSpcReduction="20000"/>
          </a:bodyPr>
          <a:lstStyle/>
          <a:p>
            <a:pPr marL="0" indent="0">
              <a:buNone/>
            </a:pPr>
            <a:r>
              <a:rPr lang="en-US" dirty="0"/>
              <a:t>Women with PCOS are a unique population that is very distinct than </a:t>
            </a:r>
            <a:r>
              <a:rPr lang="en-US" dirty="0" err="1"/>
              <a:t>than</a:t>
            </a:r>
            <a:r>
              <a:rPr lang="en-US" dirty="0"/>
              <a:t> those without PCOS because they could have metabolic dysfunction that understandably would benefit from the anti-diabetic actions of the GLP-1 RAs. The vulnerability of this infertility population and the wealth of online and social media misinformation (such as “#</a:t>
            </a:r>
            <a:r>
              <a:rPr lang="en-US" dirty="0" err="1"/>
              <a:t>ozempicbabies</a:t>
            </a:r>
            <a:r>
              <a:rPr lang="en-US" dirty="0"/>
              <a:t>” and “#</a:t>
            </a:r>
            <a:r>
              <a:rPr lang="en-US" dirty="0" err="1"/>
              <a:t>ozempicpregnancy</a:t>
            </a:r>
            <a:r>
              <a:rPr lang="en-US" dirty="0"/>
              <a:t>”) is causing a dramatic rise in the use of the quick fix GLP-1 RA medications with their unknown reproductive consequences [36]. There is a clear need for long-term studies in women without PCOS, to assess the impact of GLP-1 RA medications in a dose-response manner on reproduction to evaluate their safety since many women of reproductive age are resorting to these medications without knowing whether they could have any negative impact on their future fertility.</a:t>
            </a:r>
          </a:p>
        </p:txBody>
      </p:sp>
    </p:spTree>
    <p:extLst>
      <p:ext uri="{BB962C8B-B14F-4D97-AF65-F5344CB8AC3E}">
        <p14:creationId xmlns:p14="http://schemas.microsoft.com/office/powerpoint/2010/main" val="4241232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F2F0D-E052-1B27-D0F2-F12D90124B4F}"/>
              </a:ext>
            </a:extLst>
          </p:cNvPr>
          <p:cNvSpPr>
            <a:spLocks noGrp="1"/>
          </p:cNvSpPr>
          <p:nvPr>
            <p:ph type="title"/>
          </p:nvPr>
        </p:nvSpPr>
        <p:spPr>
          <a:xfrm>
            <a:off x="913774" y="2049752"/>
            <a:ext cx="10364451" cy="1596177"/>
          </a:xfrm>
        </p:spPr>
        <p:txBody>
          <a:bodyPr/>
          <a:lstStyle/>
          <a:p>
            <a:r>
              <a:rPr lang="fa-IR" dirty="0"/>
              <a:t>با تشکر...</a:t>
            </a:r>
            <a:endParaRPr lang="en-US" dirty="0"/>
          </a:p>
        </p:txBody>
      </p:sp>
    </p:spTree>
    <p:extLst>
      <p:ext uri="{BB962C8B-B14F-4D97-AF65-F5344CB8AC3E}">
        <p14:creationId xmlns:p14="http://schemas.microsoft.com/office/powerpoint/2010/main" val="3856382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77570-F973-5D1A-79B9-EB2431392527}"/>
              </a:ext>
            </a:extLst>
          </p:cNvPr>
          <p:cNvSpPr>
            <a:spLocks noGrp="1"/>
          </p:cNvSpPr>
          <p:nvPr>
            <p:ph type="title"/>
          </p:nvPr>
        </p:nvSpPr>
        <p:spPr/>
        <p:txBody>
          <a:bodyPr>
            <a:normAutofit/>
          </a:bodyPr>
          <a:lstStyle/>
          <a:p>
            <a:pPr algn="l"/>
            <a:r>
              <a:rPr lang="en-US" sz="4000" b="1" dirty="0">
                <a:cs typeface="B Titr" panose="00000700000000000000" pitchFamily="2" charset="-78"/>
              </a:rPr>
              <a:t>Title:</a:t>
            </a:r>
            <a:endParaRPr lang="en-US" sz="5400" dirty="0">
              <a:cs typeface="B Titr" panose="00000700000000000000" pitchFamily="2" charset="-78"/>
            </a:endParaRPr>
          </a:p>
        </p:txBody>
      </p:sp>
      <p:sp>
        <p:nvSpPr>
          <p:cNvPr id="3" name="Content Placeholder 2">
            <a:extLst>
              <a:ext uri="{FF2B5EF4-FFF2-40B4-BE49-F238E27FC236}">
                <a16:creationId xmlns:a16="http://schemas.microsoft.com/office/drawing/2014/main" id="{8A68D927-9848-ACF1-503B-467BCBE53317}"/>
              </a:ext>
            </a:extLst>
          </p:cNvPr>
          <p:cNvSpPr>
            <a:spLocks noGrp="1"/>
          </p:cNvSpPr>
          <p:nvPr>
            <p:ph idx="1"/>
          </p:nvPr>
        </p:nvSpPr>
        <p:spPr/>
        <p:txBody>
          <a:bodyPr/>
          <a:lstStyle/>
          <a:p>
            <a:r>
              <a:rPr lang="en-US" b="1" dirty="0">
                <a:cs typeface="B Titr" panose="00000700000000000000" pitchFamily="2" charset="-78"/>
              </a:rPr>
              <a:t>*GLP-1 receptor agonist for weight loss and fertility: Social media and online perception versus evidence-based medicine*</a:t>
            </a:r>
          </a:p>
          <a:p>
            <a:pPr marL="0" indent="0">
              <a:buNone/>
            </a:pPr>
            <a:endParaRPr lang="en-US" b="1" dirty="0">
              <a:cs typeface="B Titr" panose="00000700000000000000" pitchFamily="2" charset="-78"/>
            </a:endParaRPr>
          </a:p>
          <a:p>
            <a:pPr marL="0" indent="0">
              <a:buNone/>
            </a:pPr>
            <a:r>
              <a:rPr lang="en-US" sz="1600" b="1" dirty="0">
                <a:cs typeface="B Arabic Style" panose="00000400000000000000" pitchFamily="2" charset="-78"/>
              </a:rPr>
              <a:t>Published July 2,2025</a:t>
            </a:r>
          </a:p>
          <a:p>
            <a:pPr marL="0" indent="0">
              <a:buNone/>
            </a:pPr>
            <a:r>
              <a:rPr lang="en-US" sz="1600" b="1" dirty="0">
                <a:cs typeface="B Arabic Style" panose="00000400000000000000" pitchFamily="2" charset="-78"/>
              </a:rPr>
              <a:t>Authors: *Zaher Merhi, Manasi Karekar, Marco </a:t>
            </a:r>
            <a:r>
              <a:rPr lang="en-US" sz="1600" b="1" dirty="0" err="1">
                <a:cs typeface="B Arabic Style" panose="00000400000000000000" pitchFamily="2" charset="-78"/>
              </a:rPr>
              <a:t>Mouanness</a:t>
            </a:r>
            <a:endParaRPr lang="en-US" sz="1600" dirty="0">
              <a:cs typeface="B Arabic Style" panose="00000400000000000000" pitchFamily="2" charset="-78"/>
            </a:endParaRPr>
          </a:p>
        </p:txBody>
      </p:sp>
      <p:pic>
        <p:nvPicPr>
          <p:cNvPr id="5" name="Picture 4">
            <a:extLst>
              <a:ext uri="{FF2B5EF4-FFF2-40B4-BE49-F238E27FC236}">
                <a16:creationId xmlns:a16="http://schemas.microsoft.com/office/drawing/2014/main" id="{4D287741-F609-5F28-BA41-C82BAEE63C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001" y="4643307"/>
            <a:ext cx="5167350" cy="1952639"/>
          </a:xfrm>
          <a:prstGeom prst="rect">
            <a:avLst/>
          </a:prstGeom>
        </p:spPr>
      </p:pic>
    </p:spTree>
    <p:extLst>
      <p:ext uri="{BB962C8B-B14F-4D97-AF65-F5344CB8AC3E}">
        <p14:creationId xmlns:p14="http://schemas.microsoft.com/office/powerpoint/2010/main" val="3571589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195DA-51F5-504A-69FA-09580E08F393}"/>
              </a:ext>
            </a:extLst>
          </p:cNvPr>
          <p:cNvSpPr>
            <a:spLocks noGrp="1"/>
          </p:cNvSpPr>
          <p:nvPr>
            <p:ph type="title"/>
          </p:nvPr>
        </p:nvSpPr>
        <p:spPr/>
        <p:txBody>
          <a:bodyPr/>
          <a:lstStyle/>
          <a:p>
            <a:r>
              <a:rPr lang="en-US" dirty="0"/>
              <a:t>Core idea of the paper</a:t>
            </a:r>
          </a:p>
        </p:txBody>
      </p:sp>
      <p:sp>
        <p:nvSpPr>
          <p:cNvPr id="3" name="Content Placeholder 2">
            <a:extLst>
              <a:ext uri="{FF2B5EF4-FFF2-40B4-BE49-F238E27FC236}">
                <a16:creationId xmlns:a16="http://schemas.microsoft.com/office/drawing/2014/main" id="{826C5AC8-F842-4931-049E-AEAA4C2CF239}"/>
              </a:ext>
            </a:extLst>
          </p:cNvPr>
          <p:cNvSpPr>
            <a:spLocks noGrp="1"/>
          </p:cNvSpPr>
          <p:nvPr>
            <p:ph idx="1"/>
          </p:nvPr>
        </p:nvSpPr>
        <p:spPr/>
        <p:txBody>
          <a:bodyPr/>
          <a:lstStyle/>
          <a:p>
            <a:pPr marL="0" indent="0">
              <a:buNone/>
            </a:pPr>
            <a:r>
              <a:rPr lang="en-US" b="1" dirty="0">
                <a:cs typeface="B Jadid" panose="00000700000000000000" pitchFamily="2" charset="-78"/>
              </a:rPr>
              <a:t>This paper compares:</a:t>
            </a:r>
            <a:br>
              <a:rPr lang="en-US" b="1" dirty="0">
                <a:cs typeface="B Jadid" panose="00000700000000000000" pitchFamily="2" charset="-78"/>
              </a:rPr>
            </a:br>
            <a:br>
              <a:rPr lang="en-US" b="1" dirty="0">
                <a:cs typeface="B Jadid" panose="00000700000000000000" pitchFamily="2" charset="-78"/>
              </a:rPr>
            </a:br>
            <a:r>
              <a:rPr lang="en-US" b="1" dirty="0">
                <a:cs typeface="B Jadid" panose="00000700000000000000" pitchFamily="2" charset="-78"/>
              </a:rPr>
              <a:t>1. Social media discussions</a:t>
            </a:r>
            <a:br>
              <a:rPr lang="en-US" b="1" dirty="0">
                <a:cs typeface="B Jadid" panose="00000700000000000000" pitchFamily="2" charset="-78"/>
              </a:rPr>
            </a:br>
            <a:r>
              <a:rPr lang="en-US" b="1" dirty="0">
                <a:cs typeface="B Jadid" panose="00000700000000000000" pitchFamily="2" charset="-78"/>
              </a:rPr>
              <a:t>2. Google search trends</a:t>
            </a:r>
            <a:br>
              <a:rPr lang="en-US" b="1" dirty="0">
                <a:cs typeface="B Jadid" panose="00000700000000000000" pitchFamily="2" charset="-78"/>
              </a:rPr>
            </a:br>
            <a:r>
              <a:rPr lang="en-US" b="1" dirty="0">
                <a:cs typeface="B Jadid" panose="00000700000000000000" pitchFamily="2" charset="-78"/>
              </a:rPr>
              <a:t>3. Peer-reviewed scientific literature</a:t>
            </a:r>
            <a:br>
              <a:rPr lang="en-US" b="1" dirty="0">
                <a:cs typeface="B Jadid" panose="00000700000000000000" pitchFamily="2" charset="-78"/>
              </a:rPr>
            </a:br>
            <a:br>
              <a:rPr lang="en-US" b="1" dirty="0">
                <a:cs typeface="B Jadid" panose="00000700000000000000" pitchFamily="2" charset="-78"/>
              </a:rPr>
            </a:br>
            <a:r>
              <a:rPr lang="en-US" b="1" dirty="0">
                <a:cs typeface="B Jadid" panose="00000700000000000000" pitchFamily="2" charset="-78"/>
              </a:rPr>
              <a:t>to examine whether people believe GLP-1 receptor agonists (GLP-1 RAs) improve female fertility, and whether that belief matches the actual evidence.</a:t>
            </a:r>
            <a:endParaRPr lang="en-US" dirty="0">
              <a:cs typeface="B Jadid" panose="00000700000000000000" pitchFamily="2" charset="-78"/>
            </a:endParaRPr>
          </a:p>
        </p:txBody>
      </p:sp>
    </p:spTree>
    <p:extLst>
      <p:ext uri="{BB962C8B-B14F-4D97-AF65-F5344CB8AC3E}">
        <p14:creationId xmlns:p14="http://schemas.microsoft.com/office/powerpoint/2010/main" val="353061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8A9E0-65DC-D219-CE85-4C2E6E4B9B3A}"/>
              </a:ext>
            </a:extLst>
          </p:cNvPr>
          <p:cNvSpPr>
            <a:spLocks noGrp="1"/>
          </p:cNvSpPr>
          <p:nvPr>
            <p:ph type="title"/>
          </p:nvPr>
        </p:nvSpPr>
        <p:spPr/>
        <p:txBody>
          <a:bodyPr/>
          <a:lstStyle/>
          <a:p>
            <a:r>
              <a:rPr lang="en-US" dirty="0"/>
              <a:t>Glp-1</a:t>
            </a:r>
          </a:p>
        </p:txBody>
      </p:sp>
      <p:sp>
        <p:nvSpPr>
          <p:cNvPr id="3" name="Content Placeholder 2">
            <a:extLst>
              <a:ext uri="{FF2B5EF4-FFF2-40B4-BE49-F238E27FC236}">
                <a16:creationId xmlns:a16="http://schemas.microsoft.com/office/drawing/2014/main" id="{F1667DEE-C041-8C01-AF0F-66FB3396DDFD}"/>
              </a:ext>
            </a:extLst>
          </p:cNvPr>
          <p:cNvSpPr>
            <a:spLocks noGrp="1"/>
          </p:cNvSpPr>
          <p:nvPr>
            <p:ph idx="1"/>
          </p:nvPr>
        </p:nvSpPr>
        <p:spPr/>
        <p:txBody>
          <a:bodyPr>
            <a:normAutofit fontScale="85000" lnSpcReduction="20000"/>
          </a:bodyPr>
          <a:lstStyle/>
          <a:p>
            <a:pPr marL="0" indent="0">
              <a:buNone/>
            </a:pPr>
            <a:r>
              <a:rPr lang="en-US" dirty="0"/>
              <a:t>Glucagon-like peptide-1 (GLP-1) is a natural hormone that is released by the gastrointestinal system and plays an important tole in glucose homeostasis. It acts on GLP-1 receptors that are abundant in the pancreas leading to increased insulin secretion and inhibition of glucagon secretion thus lowering blood glucose levels [1]. The endogenous GLP-1 also lowers gastric emptying and increases food satiety. It slows gastric emptying, thus delaying the passage of food from the stomach into the small intestine. This prolongs the feeling of fullness after meals, leading to reduced food intake. By increasing satiety and lowering the rate at which food is digested and absorbed, GLP-1 contributes to weight loss and improved glycemic control. GLP-1 receptor agonists (GLP-1 RAs) are medications that have been used in the treatment of diabetes and its comorbidities such as cardiovascular disease and renal disease. Additionally, GLP-1 RAs have been shown in randomized trials to cause a sustained weight loss most likely by acting both centrally at the level of the brain and at the peripheral tissues.</a:t>
            </a:r>
          </a:p>
        </p:txBody>
      </p:sp>
    </p:spTree>
    <p:extLst>
      <p:ext uri="{BB962C8B-B14F-4D97-AF65-F5344CB8AC3E}">
        <p14:creationId xmlns:p14="http://schemas.microsoft.com/office/powerpoint/2010/main" val="1493917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2A00-F912-9688-871C-9D6C43CEEDDF}"/>
              </a:ext>
            </a:extLst>
          </p:cNvPr>
          <p:cNvSpPr>
            <a:spLocks noGrp="1"/>
          </p:cNvSpPr>
          <p:nvPr>
            <p:ph type="title"/>
          </p:nvPr>
        </p:nvSpPr>
        <p:spPr/>
        <p:txBody>
          <a:bodyPr/>
          <a:lstStyle/>
          <a:p>
            <a:r>
              <a:rPr lang="en-US" dirty="0"/>
              <a:t>Glp-1</a:t>
            </a:r>
          </a:p>
        </p:txBody>
      </p:sp>
      <p:sp>
        <p:nvSpPr>
          <p:cNvPr id="3" name="Content Placeholder 2">
            <a:extLst>
              <a:ext uri="{FF2B5EF4-FFF2-40B4-BE49-F238E27FC236}">
                <a16:creationId xmlns:a16="http://schemas.microsoft.com/office/drawing/2014/main" id="{BCA6FF6A-0B67-3564-ABA3-05C17D7C9321}"/>
              </a:ext>
            </a:extLst>
          </p:cNvPr>
          <p:cNvSpPr>
            <a:spLocks noGrp="1"/>
          </p:cNvSpPr>
          <p:nvPr>
            <p:ph idx="1"/>
          </p:nvPr>
        </p:nvSpPr>
        <p:spPr/>
        <p:txBody>
          <a:bodyPr>
            <a:normAutofit fontScale="92500" lnSpcReduction="10000"/>
          </a:bodyPr>
          <a:lstStyle/>
          <a:p>
            <a:pPr marL="0" indent="0">
              <a:buNone/>
            </a:pPr>
            <a:r>
              <a:rPr lang="en-US" dirty="0"/>
              <a:t>empirical results indicate that they could impact the reproductive system including the hypothalamic-pituitary-ovarian (HPO) axis. The impact of these medications on female fertility has been studied in women with polycystic ovary syndrome (PCOS) [10] where the results have shown that GLP-1 RAs could help women with PCOS both metabolically and reproductively [11,12]. For instance, a meta-analysis study of randomized trials compared metformin to GLP-1 RAs in women with PCOS and reported that GLP-1 RAs, in addition to lowering body weight, was significantly better than metformin in improving insulin sensitivity as well as improving menstrual cyclicity, lowering serum total testosterone, lowering total cholesterol, and lowering blood pressure</a:t>
            </a:r>
          </a:p>
        </p:txBody>
      </p:sp>
    </p:spTree>
    <p:extLst>
      <p:ext uri="{BB962C8B-B14F-4D97-AF65-F5344CB8AC3E}">
        <p14:creationId xmlns:p14="http://schemas.microsoft.com/office/powerpoint/2010/main" val="3677030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B3647-3673-0771-DA6A-1D3B8EA80B06}"/>
              </a:ext>
            </a:extLst>
          </p:cNvPr>
          <p:cNvSpPr>
            <a:spLocks noGrp="1"/>
          </p:cNvSpPr>
          <p:nvPr>
            <p:ph type="title"/>
          </p:nvPr>
        </p:nvSpPr>
        <p:spPr/>
        <p:txBody>
          <a:bodyPr/>
          <a:lstStyle/>
          <a:p>
            <a:r>
              <a:rPr lang="en-US" dirty="0"/>
              <a:t>Why this paper matters</a:t>
            </a:r>
          </a:p>
        </p:txBody>
      </p:sp>
      <p:sp>
        <p:nvSpPr>
          <p:cNvPr id="3" name="Content Placeholder 2">
            <a:extLst>
              <a:ext uri="{FF2B5EF4-FFF2-40B4-BE49-F238E27FC236}">
                <a16:creationId xmlns:a16="http://schemas.microsoft.com/office/drawing/2014/main" id="{DE2E8F8F-EB4B-C460-6DC4-0F941FF3C639}"/>
              </a:ext>
            </a:extLst>
          </p:cNvPr>
          <p:cNvSpPr>
            <a:spLocks noGrp="1"/>
          </p:cNvSpPr>
          <p:nvPr>
            <p:ph idx="1"/>
          </p:nvPr>
        </p:nvSpPr>
        <p:spPr/>
        <p:txBody>
          <a:bodyPr>
            <a:normAutofit fontScale="92500" lnSpcReduction="10000"/>
          </a:bodyPr>
          <a:lstStyle/>
          <a:p>
            <a:pPr marL="0" indent="0">
              <a:buNone/>
            </a:pPr>
            <a:r>
              <a:rPr lang="en-US" b="1" dirty="0"/>
              <a:t>GLP-1 receptor agonists such as </a:t>
            </a:r>
            <a:r>
              <a:rPr lang="en-US" b="1" u="sng" dirty="0"/>
              <a:t>semaglutide</a:t>
            </a:r>
            <a:r>
              <a:rPr lang="en-US" b="1" dirty="0"/>
              <a:t> and related drugs are widely discussed because they are used for:</a:t>
            </a:r>
            <a:br>
              <a:rPr lang="en-US" b="1" dirty="0"/>
            </a:br>
            <a:br>
              <a:rPr lang="en-US" b="1" dirty="0"/>
            </a:br>
            <a:r>
              <a:rPr lang="en-US" b="1" dirty="0"/>
              <a:t>1- weight loss</a:t>
            </a:r>
            <a:br>
              <a:rPr lang="en-US" b="1" dirty="0"/>
            </a:br>
            <a:r>
              <a:rPr lang="en-US" b="1" dirty="0"/>
              <a:t>2- metabolic improvement</a:t>
            </a:r>
            <a:br>
              <a:rPr lang="en-US" b="1" dirty="0"/>
            </a:br>
            <a:r>
              <a:rPr lang="en-US" b="1" dirty="0"/>
              <a:t>3- possible effects on fertility</a:t>
            </a:r>
            <a:br>
              <a:rPr lang="en-US" b="1" dirty="0"/>
            </a:br>
            <a:br>
              <a:rPr lang="en-US" b="1" dirty="0"/>
            </a:br>
            <a:r>
              <a:rPr lang="en-US" b="1" dirty="0"/>
              <a:t>Social media hashtags such as #ozempicbabies and #ozempicpregnancy may create the impression that these drugs improve fertility broadly. </a:t>
            </a:r>
            <a:br>
              <a:rPr lang="en-US" b="1" dirty="0"/>
            </a:br>
            <a:r>
              <a:rPr lang="en-US" b="1" dirty="0"/>
              <a:t>The paper tests whether that perception is supported by evidence.</a:t>
            </a:r>
            <a:endParaRPr lang="en-US" dirty="0"/>
          </a:p>
        </p:txBody>
      </p:sp>
    </p:spTree>
    <p:extLst>
      <p:ext uri="{BB962C8B-B14F-4D97-AF65-F5344CB8AC3E}">
        <p14:creationId xmlns:p14="http://schemas.microsoft.com/office/powerpoint/2010/main" val="2417750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65C63-D20B-0C83-B2B5-39A42A3CBE77}"/>
              </a:ext>
            </a:extLst>
          </p:cNvPr>
          <p:cNvSpPr>
            <a:spLocks noGrp="1"/>
          </p:cNvSpPr>
          <p:nvPr>
            <p:ph type="title"/>
          </p:nvPr>
        </p:nvSpPr>
        <p:spPr/>
        <p:txBody>
          <a:bodyPr/>
          <a:lstStyle/>
          <a:p>
            <a:r>
              <a:rPr lang="en-US" dirty="0"/>
              <a:t>Study design and methods</a:t>
            </a:r>
          </a:p>
        </p:txBody>
      </p:sp>
      <p:sp>
        <p:nvSpPr>
          <p:cNvPr id="3" name="Content Placeholder 2">
            <a:extLst>
              <a:ext uri="{FF2B5EF4-FFF2-40B4-BE49-F238E27FC236}">
                <a16:creationId xmlns:a16="http://schemas.microsoft.com/office/drawing/2014/main" id="{0738E33B-4D18-87E1-5DC8-F95C2EE742C7}"/>
              </a:ext>
            </a:extLst>
          </p:cNvPr>
          <p:cNvSpPr>
            <a:spLocks noGrp="1"/>
          </p:cNvSpPr>
          <p:nvPr>
            <p:ph idx="1"/>
          </p:nvPr>
        </p:nvSpPr>
        <p:spPr>
          <a:xfrm>
            <a:off x="913775" y="1879916"/>
            <a:ext cx="10364452" cy="4850295"/>
          </a:xfrm>
        </p:spPr>
        <p:txBody>
          <a:bodyPr>
            <a:normAutofit/>
          </a:bodyPr>
          <a:lstStyle/>
          <a:p>
            <a:r>
              <a:rPr lang="en-US" sz="2400" dirty="0"/>
              <a:t>Group 1: </a:t>
            </a:r>
            <a:r>
              <a:rPr lang="en-US" sz="1800" u="sng" dirty="0">
                <a:solidFill>
                  <a:srgbClr val="00B0F0"/>
                </a:solidFill>
              </a:rPr>
              <a:t>social media</a:t>
            </a:r>
          </a:p>
          <a:p>
            <a:pPr marL="0" indent="0">
              <a:buNone/>
            </a:pPr>
            <a:r>
              <a:rPr lang="en-US" sz="1800" dirty="0"/>
              <a:t>platform analyzed: 1-reddit 2-twitter 3-tiktok</a:t>
            </a:r>
          </a:p>
          <a:p>
            <a:pPr marL="0" indent="0">
              <a:buNone/>
            </a:pPr>
            <a:r>
              <a:rPr lang="en-US" sz="1400" dirty="0"/>
              <a:t>**</a:t>
            </a:r>
            <a:r>
              <a:rPr lang="en-US" sz="1400" b="1" dirty="0"/>
              <a:t> Reddit sentiment analyzed with VADER through </a:t>
            </a:r>
            <a:r>
              <a:rPr lang="en-US" sz="1400" b="1" dirty="0" err="1"/>
              <a:t>Communalytic</a:t>
            </a:r>
            <a:r>
              <a:rPr lang="en-US" sz="1400" b="1" dirty="0"/>
              <a:t>/ Twitter and TikTok posts were manually searched and scored using an internal objective scale/ Posts were classified as:- Positive- Neutral- Negative**</a:t>
            </a:r>
          </a:p>
          <a:p>
            <a:r>
              <a:rPr lang="en-US" sz="2400" dirty="0"/>
              <a:t>Group 2: </a:t>
            </a:r>
            <a:r>
              <a:rPr lang="en-US" sz="1800" u="sng" dirty="0">
                <a:solidFill>
                  <a:srgbClr val="00B0F0"/>
                </a:solidFill>
              </a:rPr>
              <a:t>online search behavior</a:t>
            </a:r>
          </a:p>
          <a:p>
            <a:pPr marL="0" indent="0">
              <a:buNone/>
            </a:pPr>
            <a:r>
              <a:rPr lang="en-US" sz="1800" dirty="0"/>
              <a:t>Google trends was used</a:t>
            </a:r>
          </a:p>
          <a:p>
            <a:r>
              <a:rPr lang="en-US" sz="2400" dirty="0"/>
              <a:t>Group 3: </a:t>
            </a:r>
            <a:r>
              <a:rPr lang="en-US" sz="1800" u="sng" dirty="0">
                <a:solidFill>
                  <a:srgbClr val="00B0F0"/>
                </a:solidFill>
              </a:rPr>
              <a:t>medical literature</a:t>
            </a:r>
          </a:p>
          <a:p>
            <a:pPr marL="0" indent="0">
              <a:buNone/>
            </a:pPr>
            <a:r>
              <a:rPr lang="en-US" sz="1800" dirty="0"/>
              <a:t>PubMed search was conducted</a:t>
            </a:r>
          </a:p>
          <a:p>
            <a:pPr marL="0" indent="0">
              <a:buNone/>
            </a:pPr>
            <a:r>
              <a:rPr lang="en-US" sz="1200" u="sng" dirty="0"/>
              <a:t>**</a:t>
            </a:r>
            <a:r>
              <a:rPr lang="en-US" sz="1400" b="1" dirty="0"/>
              <a:t> The focus was on fertility-related outcomes and infertility-associated conditions**</a:t>
            </a:r>
            <a:endParaRPr lang="en-US" sz="1400" u="sng" dirty="0"/>
          </a:p>
        </p:txBody>
      </p:sp>
      <p:pic>
        <p:nvPicPr>
          <p:cNvPr id="11" name="Picture 10">
            <a:extLst>
              <a:ext uri="{FF2B5EF4-FFF2-40B4-BE49-F238E27FC236}">
                <a16:creationId xmlns:a16="http://schemas.microsoft.com/office/drawing/2014/main" id="{F24E1EA2-6B5C-C023-EE1F-256C20FC03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4680" y="2339201"/>
            <a:ext cx="1101944" cy="588056"/>
          </a:xfrm>
          <a:prstGeom prst="rect">
            <a:avLst/>
          </a:prstGeom>
        </p:spPr>
      </p:pic>
      <p:pic>
        <p:nvPicPr>
          <p:cNvPr id="13" name="Picture 12">
            <a:extLst>
              <a:ext uri="{FF2B5EF4-FFF2-40B4-BE49-F238E27FC236}">
                <a16:creationId xmlns:a16="http://schemas.microsoft.com/office/drawing/2014/main" id="{0AACF26B-E146-90C1-9744-32647F3FBF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3893" y="2319788"/>
            <a:ext cx="1048437" cy="626882"/>
          </a:xfrm>
          <a:prstGeom prst="rect">
            <a:avLst/>
          </a:prstGeom>
        </p:spPr>
      </p:pic>
      <p:pic>
        <p:nvPicPr>
          <p:cNvPr id="15" name="Picture 14">
            <a:extLst>
              <a:ext uri="{FF2B5EF4-FFF2-40B4-BE49-F238E27FC236}">
                <a16:creationId xmlns:a16="http://schemas.microsoft.com/office/drawing/2014/main" id="{4BD709A9-A141-F3E6-971B-B0EF5AC380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6415" y="3521126"/>
            <a:ext cx="1356530" cy="667530"/>
          </a:xfrm>
          <a:prstGeom prst="rect">
            <a:avLst/>
          </a:prstGeom>
        </p:spPr>
      </p:pic>
      <p:pic>
        <p:nvPicPr>
          <p:cNvPr id="17" name="Picture 16">
            <a:extLst>
              <a:ext uri="{FF2B5EF4-FFF2-40B4-BE49-F238E27FC236}">
                <a16:creationId xmlns:a16="http://schemas.microsoft.com/office/drawing/2014/main" id="{800C3A35-7AF2-A8DD-19A8-C2BDEF1DEF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0217" y="2319787"/>
            <a:ext cx="980083" cy="626883"/>
          </a:xfrm>
          <a:prstGeom prst="rect">
            <a:avLst/>
          </a:prstGeom>
        </p:spPr>
      </p:pic>
      <p:pic>
        <p:nvPicPr>
          <p:cNvPr id="19" name="Picture 18">
            <a:extLst>
              <a:ext uri="{FF2B5EF4-FFF2-40B4-BE49-F238E27FC236}">
                <a16:creationId xmlns:a16="http://schemas.microsoft.com/office/drawing/2014/main" id="{AE4134EE-E260-A9C1-CF94-89E9BB07F8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7334" y="4480867"/>
            <a:ext cx="1397331" cy="695734"/>
          </a:xfrm>
          <a:prstGeom prst="rect">
            <a:avLst/>
          </a:prstGeom>
        </p:spPr>
      </p:pic>
    </p:spTree>
    <p:extLst>
      <p:ext uri="{BB962C8B-B14F-4D97-AF65-F5344CB8AC3E}">
        <p14:creationId xmlns:p14="http://schemas.microsoft.com/office/powerpoint/2010/main" val="3957552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AA83B-2BDD-CAEC-B887-A64C9E42E42C}"/>
              </a:ext>
            </a:extLst>
          </p:cNvPr>
          <p:cNvSpPr>
            <a:spLocks noGrp="1"/>
          </p:cNvSpPr>
          <p:nvPr>
            <p:ph type="title"/>
          </p:nvPr>
        </p:nvSpPr>
        <p:spPr/>
        <p:txBody>
          <a:bodyPr/>
          <a:lstStyle/>
          <a:p>
            <a:r>
              <a:rPr lang="en-US" dirty="0"/>
              <a:t>Main findings</a:t>
            </a:r>
          </a:p>
        </p:txBody>
      </p:sp>
      <p:sp>
        <p:nvSpPr>
          <p:cNvPr id="3" name="Content Placeholder 2">
            <a:extLst>
              <a:ext uri="{FF2B5EF4-FFF2-40B4-BE49-F238E27FC236}">
                <a16:creationId xmlns:a16="http://schemas.microsoft.com/office/drawing/2014/main" id="{9F1C7BAB-3850-449D-BA72-7D86EE73404A}"/>
              </a:ext>
            </a:extLst>
          </p:cNvPr>
          <p:cNvSpPr>
            <a:spLocks noGrp="1"/>
          </p:cNvSpPr>
          <p:nvPr>
            <p:ph idx="1"/>
          </p:nvPr>
        </p:nvSpPr>
        <p:spPr/>
        <p:txBody>
          <a:bodyPr>
            <a:normAutofit fontScale="92500" lnSpcReduction="10000"/>
          </a:bodyPr>
          <a:lstStyle/>
          <a:p>
            <a:pPr marL="0" indent="0">
              <a:buNone/>
            </a:pPr>
            <a:r>
              <a:rPr lang="en-US" dirty="0">
                <a:solidFill>
                  <a:schemeClr val="accent5"/>
                </a:solidFill>
              </a:rPr>
              <a:t>a. </a:t>
            </a:r>
            <a:r>
              <a:rPr lang="en-US" dirty="0"/>
              <a:t>Social media and Google Trends were mostly positive</a:t>
            </a:r>
            <a:br>
              <a:rPr lang="en-US" dirty="0"/>
            </a:br>
            <a:r>
              <a:rPr lang="en-US" dirty="0"/>
              <a:t>Across Reddit, Twitter, TikTok, and Google Trends:</a:t>
            </a:r>
            <a:br>
              <a:rPr lang="en-US" dirty="0"/>
            </a:br>
            <a:br>
              <a:rPr lang="en-US" dirty="0"/>
            </a:br>
            <a:r>
              <a:rPr lang="en-US" dirty="0"/>
              <a:t>- Positive sentiment was highest</a:t>
            </a:r>
            <a:br>
              <a:rPr lang="en-US" dirty="0"/>
            </a:br>
            <a:r>
              <a:rPr lang="en-US" dirty="0"/>
              <a:t>- Neutral came second</a:t>
            </a:r>
            <a:br>
              <a:rPr lang="en-US" dirty="0"/>
            </a:br>
            <a:r>
              <a:rPr lang="en-US" dirty="0"/>
              <a:t>- Negative was lowest</a:t>
            </a:r>
            <a:br>
              <a:rPr lang="en-US" dirty="0"/>
            </a:br>
            <a:br>
              <a:rPr lang="en-US" dirty="0"/>
            </a:br>
            <a:r>
              <a:rPr lang="en-US" dirty="0"/>
              <a:t>This means the online conversation generally suggests a favorable link between GLP-1 RAs and fertility</a:t>
            </a:r>
            <a:r>
              <a:rPr lang="en-US" b="1" dirty="0"/>
              <a:t>.</a:t>
            </a:r>
            <a:br>
              <a:rPr lang="en-US" b="1" dirty="0"/>
            </a:br>
            <a:endParaRPr lang="en-US" dirty="0"/>
          </a:p>
        </p:txBody>
      </p:sp>
      <p:pic>
        <p:nvPicPr>
          <p:cNvPr id="5" name="Picture 4">
            <a:extLst>
              <a:ext uri="{FF2B5EF4-FFF2-40B4-BE49-F238E27FC236}">
                <a16:creationId xmlns:a16="http://schemas.microsoft.com/office/drawing/2014/main" id="{A6CBF12D-49CC-1318-CA82-BD161A0E2F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1605" y="2633849"/>
            <a:ext cx="1757375" cy="1681175"/>
          </a:xfrm>
          <a:prstGeom prst="rect">
            <a:avLst/>
          </a:prstGeom>
        </p:spPr>
      </p:pic>
    </p:spTree>
    <p:extLst>
      <p:ext uri="{BB962C8B-B14F-4D97-AF65-F5344CB8AC3E}">
        <p14:creationId xmlns:p14="http://schemas.microsoft.com/office/powerpoint/2010/main" val="806002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F156DF9-460A-65CC-219D-414C2691BC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4852" y="1602884"/>
            <a:ext cx="9422295" cy="3652232"/>
          </a:xfrm>
        </p:spPr>
      </p:pic>
      <p:sp>
        <p:nvSpPr>
          <p:cNvPr id="6" name="TextBox 5">
            <a:extLst>
              <a:ext uri="{FF2B5EF4-FFF2-40B4-BE49-F238E27FC236}">
                <a16:creationId xmlns:a16="http://schemas.microsoft.com/office/drawing/2014/main" id="{CA844EB2-82E4-A473-FDEB-FB9BB1BE180C}"/>
              </a:ext>
            </a:extLst>
          </p:cNvPr>
          <p:cNvSpPr txBox="1"/>
          <p:nvPr/>
        </p:nvSpPr>
        <p:spPr>
          <a:xfrm>
            <a:off x="159026" y="5503439"/>
            <a:ext cx="12205251" cy="738664"/>
          </a:xfrm>
          <a:prstGeom prst="rect">
            <a:avLst/>
          </a:prstGeom>
          <a:noFill/>
        </p:spPr>
        <p:txBody>
          <a:bodyPr wrap="square" rtlCol="0">
            <a:spAutoFit/>
          </a:bodyPr>
          <a:lstStyle/>
          <a:p>
            <a:r>
              <a:rPr lang="en-US" sz="1400" dirty="0"/>
              <a:t>on Reddit social platform, out of 46,972 total number of records analyzed including all post headers, comments, replies and excluding reposts and duplicates, there was a significantly higher Positive sentiment compared to Neutral sentiment (4,720±1,669 vs. 659±243; respectively, p=0.027; Table 3). There was trend towards higher score for Positive sentiment compared to Negative sentiment (p=0.068). Negative and Neutral sentiments has similar scores (p=0.88).</a:t>
            </a:r>
          </a:p>
        </p:txBody>
      </p:sp>
    </p:spTree>
    <p:extLst>
      <p:ext uri="{BB962C8B-B14F-4D97-AF65-F5344CB8AC3E}">
        <p14:creationId xmlns:p14="http://schemas.microsoft.com/office/powerpoint/2010/main" val="855592632"/>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122</TotalTime>
  <Words>1775</Words>
  <Application>Microsoft Office PowerPoint</Application>
  <PresentationFormat>Widescreen</PresentationFormat>
  <Paragraphs>52</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B Arabic Style</vt:lpstr>
      <vt:lpstr>B Jadid</vt:lpstr>
      <vt:lpstr>B Nazanin</vt:lpstr>
      <vt:lpstr>B Titr</vt:lpstr>
      <vt:lpstr>Tw Cen MT</vt:lpstr>
      <vt:lpstr>Wingdings</vt:lpstr>
      <vt:lpstr>Droplet</vt:lpstr>
      <vt:lpstr>به نام خدا</vt:lpstr>
      <vt:lpstr>Title:</vt:lpstr>
      <vt:lpstr>Core idea of the paper</vt:lpstr>
      <vt:lpstr>Glp-1</vt:lpstr>
      <vt:lpstr>Glp-1</vt:lpstr>
      <vt:lpstr>Why this paper matters</vt:lpstr>
      <vt:lpstr>Study design and methods</vt:lpstr>
      <vt:lpstr>Main findings</vt:lpstr>
      <vt:lpstr>PowerPoint Presentation</vt:lpstr>
      <vt:lpstr>PowerPoint Presentation</vt:lpstr>
      <vt:lpstr>Main findings</vt:lpstr>
      <vt:lpstr>PowerPoint Presentation</vt:lpstr>
      <vt:lpstr>Main findings</vt:lpstr>
      <vt:lpstr>discussion</vt:lpstr>
      <vt:lpstr>discussion</vt:lpstr>
      <vt:lpstr>Do GLP-1 RAs improve reproduction in women with PCOS?</vt:lpstr>
      <vt:lpstr>Any justification for the use of GLP-1 RAs in women without PCOS?</vt:lpstr>
      <vt:lpstr>conclusion</vt:lpstr>
      <vt:lpstr>با تشکر...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Shayan Pazoki</dc:creator>
  <cp:lastModifiedBy>Shayan Pazoki</cp:lastModifiedBy>
  <cp:revision>4</cp:revision>
  <dcterms:created xsi:type="dcterms:W3CDTF">2026-05-17T05:56:28Z</dcterms:created>
  <dcterms:modified xsi:type="dcterms:W3CDTF">2026-05-17T11:32:56Z</dcterms:modified>
</cp:coreProperties>
</file>