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305" r:id="rId2"/>
    <p:sldId id="306" r:id="rId3"/>
    <p:sldId id="307" r:id="rId4"/>
    <p:sldId id="308" r:id="rId5"/>
    <p:sldId id="309" r:id="rId6"/>
    <p:sldId id="275" r:id="rId7"/>
    <p:sldId id="289" r:id="rId8"/>
    <p:sldId id="264" r:id="rId9"/>
    <p:sldId id="302" r:id="rId10"/>
    <p:sldId id="310" r:id="rId11"/>
    <p:sldId id="319" r:id="rId12"/>
    <p:sldId id="321" r:id="rId13"/>
    <p:sldId id="311" r:id="rId14"/>
    <p:sldId id="312" r:id="rId15"/>
    <p:sldId id="322" r:id="rId16"/>
    <p:sldId id="313" r:id="rId17"/>
    <p:sldId id="314" r:id="rId18"/>
    <p:sldId id="323" r:id="rId19"/>
    <p:sldId id="324" r:id="rId20"/>
    <p:sldId id="315" r:id="rId21"/>
    <p:sldId id="267" r:id="rId2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B Nazanin"/>
        <a:ea typeface="B Nazanin"/>
        <a:cs typeface="B Nazanin"/>
        <a:sym typeface="B Nazanin"/>
      </a:defRPr>
    </a:lvl1pPr>
    <a:lvl2pPr marL="0" marR="0" indent="4572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B Nazanin"/>
        <a:ea typeface="B Nazanin"/>
        <a:cs typeface="B Nazanin"/>
        <a:sym typeface="B Nazanin"/>
      </a:defRPr>
    </a:lvl2pPr>
    <a:lvl3pPr marL="0" marR="0" indent="9144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B Nazanin"/>
        <a:ea typeface="B Nazanin"/>
        <a:cs typeface="B Nazanin"/>
        <a:sym typeface="B Nazanin"/>
      </a:defRPr>
    </a:lvl3pPr>
    <a:lvl4pPr marL="0" marR="0" indent="13716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B Nazanin"/>
        <a:ea typeface="B Nazanin"/>
        <a:cs typeface="B Nazanin"/>
        <a:sym typeface="B Nazanin"/>
      </a:defRPr>
    </a:lvl4pPr>
    <a:lvl5pPr marL="0" marR="0" indent="18288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B Nazanin"/>
        <a:ea typeface="B Nazanin"/>
        <a:cs typeface="B Nazanin"/>
        <a:sym typeface="B Nazanin"/>
      </a:defRPr>
    </a:lvl5pPr>
    <a:lvl6pPr marL="0" marR="0" indent="22860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B Nazanin"/>
        <a:ea typeface="B Nazanin"/>
        <a:cs typeface="B Nazanin"/>
        <a:sym typeface="B Nazanin"/>
      </a:defRPr>
    </a:lvl6pPr>
    <a:lvl7pPr marL="0" marR="0" indent="27432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B Nazanin"/>
        <a:ea typeface="B Nazanin"/>
        <a:cs typeface="B Nazanin"/>
        <a:sym typeface="B Nazanin"/>
      </a:defRPr>
    </a:lvl7pPr>
    <a:lvl8pPr marL="0" marR="0" indent="32004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B Nazanin"/>
        <a:ea typeface="B Nazanin"/>
        <a:cs typeface="B Nazanin"/>
        <a:sym typeface="B Nazanin"/>
      </a:defRPr>
    </a:lvl8pPr>
    <a:lvl9pPr marL="0" marR="0" indent="365760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B Nazanin"/>
        <a:ea typeface="B Nazanin"/>
        <a:cs typeface="B Nazanin"/>
        <a:sym typeface="B Nazanin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F0D4CB"/>
          </a:solidFill>
        </a:fill>
      </a:tcStyle>
    </a:wholeTbl>
    <a:band2H>
      <a:tcTxStyle/>
      <a:tcStyle>
        <a:tcBdr/>
        <a:fill>
          <a:solidFill>
            <a:srgbClr val="F8EBE7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2" autoAdjust="0"/>
    <p:restoredTop sz="93478" autoAdjust="0"/>
  </p:normalViewPr>
  <p:slideViewPr>
    <p:cSldViewPr snapToGrid="0">
      <p:cViewPr varScale="1">
        <p:scale>
          <a:sx n="107" d="100"/>
          <a:sy n="107" d="100"/>
        </p:scale>
        <p:origin x="81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7" name="Shape 19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25590968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n-lt"/>
        <a:ea typeface="+mn-ea"/>
        <a:cs typeface="+mn-cs"/>
        <a:sym typeface="Arial"/>
      </a:defRPr>
    </a:lvl1pPr>
    <a:lvl2pPr indent="228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2pPr>
    <a:lvl3pPr indent="457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3pPr>
    <a:lvl4pPr indent="685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4pPr>
    <a:lvl5pPr indent="9144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5pPr>
    <a:lvl6pPr indent="11430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6pPr>
    <a:lvl7pPr indent="1371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7pPr>
    <a:lvl8pPr indent="1600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8pPr>
    <a:lvl9pPr indent="1828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21;p2"/>
          <p:cNvSpPr/>
          <p:nvPr/>
        </p:nvSpPr>
        <p:spPr>
          <a:xfrm>
            <a:off x="30162" y="1598611"/>
            <a:ext cx="12161838" cy="12704"/>
          </a:xfrm>
          <a:prstGeom prst="line">
            <a:avLst/>
          </a:prstGeom>
          <a:ln w="76200">
            <a:solidFill>
              <a:srgbClr val="002060"/>
            </a:solidFill>
            <a:prstDash val="lgDashDot"/>
            <a:miter/>
          </a:ln>
        </p:spPr>
        <p:txBody>
          <a:bodyPr lIns="45719" rIns="45719"/>
          <a:lstStyle/>
          <a:p>
            <a:pPr algn="l">
              <a:defRPr b="0"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5" name="Google Shape;22;p2"/>
          <p:cNvSpPr/>
          <p:nvPr/>
        </p:nvSpPr>
        <p:spPr>
          <a:xfrm flipH="1">
            <a:off x="10445749" y="0"/>
            <a:ext cx="1" cy="6858000"/>
          </a:xfrm>
          <a:prstGeom prst="line">
            <a:avLst/>
          </a:prstGeom>
          <a:ln w="76200">
            <a:solidFill>
              <a:srgbClr val="002060"/>
            </a:solidFill>
            <a:prstDash val="lgDashDot"/>
            <a:miter/>
          </a:ln>
        </p:spPr>
        <p:txBody>
          <a:bodyPr lIns="45719" rIns="45719"/>
          <a:lstStyle/>
          <a:p>
            <a:pPr algn="l">
              <a:defRPr b="0"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pic>
        <p:nvPicPr>
          <p:cNvPr id="16" name="Google Shape;23;p2" descr="Google Shape;23;p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75938" y="127000"/>
            <a:ext cx="1319213" cy="1323975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defRPr sz="2400"/>
            </a:lvl1pPr>
            <a:lvl2pPr marL="0" indent="457200" algn="ctr">
              <a:defRPr sz="2400"/>
            </a:lvl2pPr>
            <a:lvl3pPr marL="0" indent="914400" algn="ctr">
              <a:defRPr sz="2400"/>
            </a:lvl3pPr>
            <a:lvl4pPr marL="0" indent="1371600" algn="ctr">
              <a:defRPr sz="2400"/>
            </a:lvl4pPr>
            <a:lvl5pPr marL="0" indent="1828800" algn="ctr"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6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3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defRPr sz="2400"/>
            </a:lvl1pPr>
            <a:lvl2pPr marL="0" indent="457200">
              <a:defRPr sz="2400"/>
            </a:lvl2pPr>
            <a:lvl3pPr marL="0" indent="914400">
              <a:defRPr sz="2400"/>
            </a:lvl3pPr>
            <a:lvl4pPr marL="0" indent="1371600">
              <a:defRPr sz="2400"/>
            </a:lvl4pPr>
            <a:lvl5pPr marL="0" indent="1828800"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4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5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defRPr sz="2400" b="1"/>
            </a:lvl1pPr>
            <a:lvl2pPr marL="0" indent="457200">
              <a:defRPr sz="2400" b="1"/>
            </a:lvl2pPr>
            <a:lvl3pPr marL="0" indent="914400">
              <a:defRPr sz="2400" b="1"/>
            </a:lvl3pPr>
            <a:lvl4pPr marL="0" indent="1371600">
              <a:defRPr sz="2400" b="1"/>
            </a:lvl4pPr>
            <a:lvl5pPr marL="0" indent="1828800"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4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defRPr sz="2400" b="1"/>
            </a:pPr>
            <a:endParaRPr/>
          </a:p>
        </p:txBody>
      </p:sp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6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78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9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defRPr sz="1600"/>
            </a:pPr>
            <a:endParaRPr/>
          </a:p>
        </p:txBody>
      </p:sp>
      <p:sp>
        <p:nvSpPr>
          <p:cNvPr id="18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88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8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defRPr sz="1600"/>
            </a:lvl1pPr>
            <a:lvl2pPr marL="0" indent="457200">
              <a:defRPr sz="1600"/>
            </a:lvl2pPr>
            <a:lvl3pPr marL="0" indent="914400">
              <a:defRPr sz="1600"/>
            </a:lvl3pPr>
            <a:lvl4pPr marL="0" indent="1371600">
              <a:defRPr sz="1600"/>
            </a:lvl4pPr>
            <a:lvl5pPr marL="0" indent="1828800"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21;p2"/>
          <p:cNvSpPr/>
          <p:nvPr/>
        </p:nvSpPr>
        <p:spPr>
          <a:xfrm>
            <a:off x="30162" y="1598611"/>
            <a:ext cx="12161838" cy="12704"/>
          </a:xfrm>
          <a:prstGeom prst="line">
            <a:avLst/>
          </a:prstGeom>
          <a:ln w="76200">
            <a:solidFill>
              <a:srgbClr val="002060"/>
            </a:solidFill>
            <a:prstDash val="lgDashDot"/>
            <a:miter/>
          </a:ln>
        </p:spPr>
        <p:txBody>
          <a:bodyPr lIns="45719" rIns="45719"/>
          <a:lstStyle/>
          <a:p>
            <a:pPr algn="l">
              <a:defRPr b="0"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36" name="Google Shape;22;p2"/>
          <p:cNvSpPr/>
          <p:nvPr/>
        </p:nvSpPr>
        <p:spPr>
          <a:xfrm flipH="1">
            <a:off x="10445749" y="0"/>
            <a:ext cx="1" cy="6858000"/>
          </a:xfrm>
          <a:prstGeom prst="line">
            <a:avLst/>
          </a:prstGeom>
          <a:ln w="76200">
            <a:solidFill>
              <a:srgbClr val="002060"/>
            </a:solidFill>
            <a:prstDash val="lgDashDot"/>
            <a:miter/>
          </a:ln>
        </p:spPr>
        <p:txBody>
          <a:bodyPr lIns="45719" rIns="45719"/>
          <a:lstStyle/>
          <a:p>
            <a:pPr algn="l">
              <a:defRPr b="0"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pic>
        <p:nvPicPr>
          <p:cNvPr id="37" name="Google Shape;23;p2" descr="Google Shape;23;p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75938" y="127000"/>
            <a:ext cx="1319213" cy="1323975"/>
          </a:xfrm>
          <a:prstGeom prst="rect">
            <a:avLst/>
          </a:prstGeom>
          <a:ln w="12700">
            <a:miter lim="400000"/>
          </a:ln>
        </p:spPr>
      </p:pic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defRPr sz="2400"/>
            </a:lvl1pPr>
            <a:lvl2pPr marL="0" indent="457200">
              <a:defRPr sz="2400"/>
            </a:lvl2pPr>
            <a:lvl3pPr marL="0" indent="914400">
              <a:defRPr sz="2400"/>
            </a:lvl3pPr>
            <a:lvl4pPr marL="0" indent="1371600">
              <a:defRPr sz="2400"/>
            </a:lvl4pPr>
            <a:lvl5pPr marL="0" indent="1828800"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21;p2"/>
          <p:cNvSpPr/>
          <p:nvPr/>
        </p:nvSpPr>
        <p:spPr>
          <a:xfrm>
            <a:off x="30162" y="1598611"/>
            <a:ext cx="12161838" cy="12704"/>
          </a:xfrm>
          <a:prstGeom prst="line">
            <a:avLst/>
          </a:prstGeom>
          <a:ln w="76200">
            <a:solidFill>
              <a:srgbClr val="002060"/>
            </a:solidFill>
            <a:prstDash val="lgDashDot"/>
            <a:miter/>
          </a:ln>
        </p:spPr>
        <p:txBody>
          <a:bodyPr lIns="45719" rIns="45719"/>
          <a:lstStyle/>
          <a:p>
            <a:pPr algn="l">
              <a:defRPr b="0"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48" name="Google Shape;22;p2"/>
          <p:cNvSpPr/>
          <p:nvPr/>
        </p:nvSpPr>
        <p:spPr>
          <a:xfrm flipH="1">
            <a:off x="10445749" y="0"/>
            <a:ext cx="1" cy="6858000"/>
          </a:xfrm>
          <a:prstGeom prst="line">
            <a:avLst/>
          </a:prstGeom>
          <a:ln w="76200">
            <a:solidFill>
              <a:srgbClr val="002060"/>
            </a:solidFill>
            <a:prstDash val="lgDashDot"/>
            <a:miter/>
          </a:ln>
        </p:spPr>
        <p:txBody>
          <a:bodyPr lIns="45719" rIns="45719"/>
          <a:lstStyle/>
          <a:p>
            <a:pPr algn="l">
              <a:defRPr b="0"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pic>
        <p:nvPicPr>
          <p:cNvPr id="49" name="Google Shape;23;p2" descr="Google Shape;23;p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75938" y="127000"/>
            <a:ext cx="1319213" cy="1323975"/>
          </a:xfrm>
          <a:prstGeom prst="rect">
            <a:avLst/>
          </a:prstGeom>
          <a:ln w="12700">
            <a:miter lim="400000"/>
          </a:ln>
        </p:spPr>
      </p:pic>
      <p:sp>
        <p:nvSpPr>
          <p:cNvPr id="5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21;p2"/>
          <p:cNvSpPr/>
          <p:nvPr/>
        </p:nvSpPr>
        <p:spPr>
          <a:xfrm>
            <a:off x="30162" y="1598611"/>
            <a:ext cx="12161838" cy="12704"/>
          </a:xfrm>
          <a:prstGeom prst="line">
            <a:avLst/>
          </a:prstGeom>
          <a:ln w="76200">
            <a:solidFill>
              <a:srgbClr val="002060"/>
            </a:solidFill>
            <a:prstDash val="lgDashDot"/>
            <a:miter/>
          </a:ln>
        </p:spPr>
        <p:txBody>
          <a:bodyPr lIns="45719" rIns="45719"/>
          <a:lstStyle/>
          <a:p>
            <a:pPr algn="l">
              <a:defRPr b="0"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60" name="Google Shape;22;p2"/>
          <p:cNvSpPr/>
          <p:nvPr/>
        </p:nvSpPr>
        <p:spPr>
          <a:xfrm flipH="1">
            <a:off x="10445749" y="0"/>
            <a:ext cx="1" cy="6858000"/>
          </a:xfrm>
          <a:prstGeom prst="line">
            <a:avLst/>
          </a:prstGeom>
          <a:ln w="76200">
            <a:solidFill>
              <a:srgbClr val="002060"/>
            </a:solidFill>
            <a:prstDash val="lgDashDot"/>
            <a:miter/>
          </a:ln>
        </p:spPr>
        <p:txBody>
          <a:bodyPr lIns="45719" rIns="45719"/>
          <a:lstStyle/>
          <a:p>
            <a:pPr algn="l">
              <a:defRPr b="0"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pic>
        <p:nvPicPr>
          <p:cNvPr id="61" name="Google Shape;23;p2" descr="Google Shape;23;p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75938" y="127000"/>
            <a:ext cx="1319213" cy="1323975"/>
          </a:xfrm>
          <a:prstGeom prst="rect">
            <a:avLst/>
          </a:prstGeom>
          <a:ln w="12700">
            <a:miter lim="400000"/>
          </a:ln>
        </p:spPr>
      </p:pic>
      <p:sp>
        <p:nvSpPr>
          <p:cNvPr id="62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defRPr sz="2400" b="1"/>
            </a:lvl1pPr>
            <a:lvl2pPr marL="0" indent="457200">
              <a:defRPr sz="2400" b="1"/>
            </a:lvl2pPr>
            <a:lvl3pPr marL="0" indent="914400">
              <a:defRPr sz="2400" b="1"/>
            </a:lvl3pPr>
            <a:lvl4pPr marL="0" indent="1371600">
              <a:defRPr sz="2400" b="1"/>
            </a:lvl4pPr>
            <a:lvl5pPr marL="0" indent="1828800"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defRPr sz="2400" b="1"/>
            </a:pPr>
            <a:endParaRPr/>
          </a:p>
        </p:txBody>
      </p:sp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21;p2"/>
          <p:cNvSpPr/>
          <p:nvPr/>
        </p:nvSpPr>
        <p:spPr>
          <a:xfrm>
            <a:off x="30162" y="1598611"/>
            <a:ext cx="12161838" cy="12704"/>
          </a:xfrm>
          <a:prstGeom prst="line">
            <a:avLst/>
          </a:prstGeom>
          <a:ln w="76200">
            <a:solidFill>
              <a:srgbClr val="002060"/>
            </a:solidFill>
            <a:prstDash val="lgDashDot"/>
            <a:miter/>
          </a:ln>
        </p:spPr>
        <p:txBody>
          <a:bodyPr lIns="45719" rIns="45719"/>
          <a:lstStyle/>
          <a:p>
            <a:pPr algn="l">
              <a:defRPr b="0"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73" name="Google Shape;22;p2"/>
          <p:cNvSpPr/>
          <p:nvPr/>
        </p:nvSpPr>
        <p:spPr>
          <a:xfrm flipH="1">
            <a:off x="10445749" y="0"/>
            <a:ext cx="1" cy="6858000"/>
          </a:xfrm>
          <a:prstGeom prst="line">
            <a:avLst/>
          </a:prstGeom>
          <a:ln w="76200">
            <a:solidFill>
              <a:srgbClr val="002060"/>
            </a:solidFill>
            <a:prstDash val="lgDashDot"/>
            <a:miter/>
          </a:ln>
        </p:spPr>
        <p:txBody>
          <a:bodyPr lIns="45719" rIns="45719"/>
          <a:lstStyle/>
          <a:p>
            <a:pPr algn="l">
              <a:defRPr b="0"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pic>
        <p:nvPicPr>
          <p:cNvPr id="74" name="Google Shape;23;p2" descr="Google Shape;23;p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75938" y="127000"/>
            <a:ext cx="1319213" cy="1323975"/>
          </a:xfrm>
          <a:prstGeom prst="rect">
            <a:avLst/>
          </a:prstGeom>
          <a:ln w="12700">
            <a:miter lim="400000"/>
          </a:ln>
        </p:spPr>
      </p:pic>
      <p:sp>
        <p:nvSpPr>
          <p:cNvPr id="75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21;p2"/>
          <p:cNvSpPr/>
          <p:nvPr/>
        </p:nvSpPr>
        <p:spPr>
          <a:xfrm>
            <a:off x="30162" y="1598611"/>
            <a:ext cx="12161838" cy="12704"/>
          </a:xfrm>
          <a:prstGeom prst="line">
            <a:avLst/>
          </a:prstGeom>
          <a:ln w="76200">
            <a:solidFill>
              <a:srgbClr val="002060"/>
            </a:solidFill>
            <a:prstDash val="lgDashDot"/>
            <a:miter/>
          </a:ln>
        </p:spPr>
        <p:txBody>
          <a:bodyPr lIns="45719" rIns="45719"/>
          <a:lstStyle/>
          <a:p>
            <a:pPr algn="l">
              <a:defRPr b="0"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91" name="Google Shape;22;p2"/>
          <p:cNvSpPr/>
          <p:nvPr/>
        </p:nvSpPr>
        <p:spPr>
          <a:xfrm flipH="1">
            <a:off x="10445749" y="0"/>
            <a:ext cx="1" cy="6858000"/>
          </a:xfrm>
          <a:prstGeom prst="line">
            <a:avLst/>
          </a:prstGeom>
          <a:ln w="76200">
            <a:solidFill>
              <a:srgbClr val="002060"/>
            </a:solidFill>
            <a:prstDash val="lgDashDot"/>
            <a:miter/>
          </a:ln>
        </p:spPr>
        <p:txBody>
          <a:bodyPr lIns="45719" rIns="45719"/>
          <a:lstStyle/>
          <a:p>
            <a:pPr algn="l">
              <a:defRPr b="0"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pic>
        <p:nvPicPr>
          <p:cNvPr id="92" name="Google Shape;23;p2" descr="Google Shape;23;p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75938" y="127000"/>
            <a:ext cx="1319213" cy="1323975"/>
          </a:xfrm>
          <a:prstGeom prst="rect">
            <a:avLst/>
          </a:prstGeom>
          <a:ln w="12700">
            <a:miter lim="400000"/>
          </a:ln>
        </p:spPr>
      </p:pic>
      <p:sp>
        <p:nvSpPr>
          <p:cNvPr id="93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9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5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defRPr sz="1600"/>
            </a:pPr>
            <a:endParaRPr/>
          </a:p>
        </p:txBody>
      </p:sp>
      <p:sp>
        <p:nvSpPr>
          <p:cNvPr id="9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21;p2"/>
          <p:cNvSpPr/>
          <p:nvPr/>
        </p:nvSpPr>
        <p:spPr>
          <a:xfrm>
            <a:off x="30162" y="1598611"/>
            <a:ext cx="12161838" cy="12704"/>
          </a:xfrm>
          <a:prstGeom prst="line">
            <a:avLst/>
          </a:prstGeom>
          <a:ln w="76200">
            <a:solidFill>
              <a:srgbClr val="002060"/>
            </a:solidFill>
            <a:prstDash val="lgDashDot"/>
            <a:miter/>
          </a:ln>
        </p:spPr>
        <p:txBody>
          <a:bodyPr lIns="45719" rIns="45719"/>
          <a:lstStyle/>
          <a:p>
            <a:pPr algn="l">
              <a:defRPr b="0"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04" name="Google Shape;22;p2"/>
          <p:cNvSpPr/>
          <p:nvPr/>
        </p:nvSpPr>
        <p:spPr>
          <a:xfrm flipH="1">
            <a:off x="10445749" y="0"/>
            <a:ext cx="1" cy="6858000"/>
          </a:xfrm>
          <a:prstGeom prst="line">
            <a:avLst/>
          </a:prstGeom>
          <a:ln w="76200">
            <a:solidFill>
              <a:srgbClr val="002060"/>
            </a:solidFill>
            <a:prstDash val="lgDashDot"/>
            <a:miter/>
          </a:ln>
        </p:spPr>
        <p:txBody>
          <a:bodyPr lIns="45719" rIns="45719"/>
          <a:lstStyle/>
          <a:p>
            <a:pPr algn="l">
              <a:defRPr b="0"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pic>
        <p:nvPicPr>
          <p:cNvPr id="105" name="Google Shape;23;p2" descr="Google Shape;23;p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75938" y="127000"/>
            <a:ext cx="1319213" cy="1323975"/>
          </a:xfrm>
          <a:prstGeom prst="rect">
            <a:avLst/>
          </a:prstGeom>
          <a:ln w="12700">
            <a:miter lim="400000"/>
          </a:ln>
        </p:spPr>
      </p:pic>
      <p:sp>
        <p:nvSpPr>
          <p:cNvPr id="106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07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0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defRPr sz="1600"/>
            </a:lvl1pPr>
            <a:lvl2pPr marL="0" indent="457200">
              <a:defRPr sz="1600"/>
            </a:lvl2pPr>
            <a:lvl3pPr marL="0" indent="914400">
              <a:defRPr sz="1600"/>
            </a:lvl3pPr>
            <a:lvl4pPr marL="0" indent="1371600">
              <a:defRPr sz="1600"/>
            </a:lvl4pPr>
            <a:lvl5pPr marL="0" indent="1828800"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1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defRPr sz="2400"/>
            </a:lvl1pPr>
            <a:lvl2pPr marL="0" indent="457200" algn="ctr">
              <a:defRPr sz="2400"/>
            </a:lvl2pPr>
            <a:lvl3pPr marL="0" indent="914400" algn="ctr">
              <a:defRPr sz="2400"/>
            </a:lvl3pPr>
            <a:lvl4pPr marL="0" indent="1371600" algn="ctr">
              <a:defRPr sz="2400"/>
            </a:lvl4pPr>
            <a:lvl5pPr marL="0" indent="1828800" algn="ctr"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1;p2"/>
          <p:cNvSpPr/>
          <p:nvPr/>
        </p:nvSpPr>
        <p:spPr>
          <a:xfrm>
            <a:off x="30162" y="1598611"/>
            <a:ext cx="12161838" cy="12704"/>
          </a:xfrm>
          <a:prstGeom prst="line">
            <a:avLst/>
          </a:prstGeom>
          <a:ln w="76200">
            <a:solidFill>
              <a:srgbClr val="002060"/>
            </a:solidFill>
            <a:prstDash val="lgDashDot"/>
            <a:miter/>
          </a:ln>
        </p:spPr>
        <p:txBody>
          <a:bodyPr lIns="45719" rIns="45719"/>
          <a:lstStyle/>
          <a:p>
            <a:pPr algn="l">
              <a:defRPr b="0"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3" name="Google Shape;22;p2"/>
          <p:cNvSpPr/>
          <p:nvPr/>
        </p:nvSpPr>
        <p:spPr>
          <a:xfrm flipH="1">
            <a:off x="10445749" y="0"/>
            <a:ext cx="1" cy="6858000"/>
          </a:xfrm>
          <a:prstGeom prst="line">
            <a:avLst/>
          </a:prstGeom>
          <a:ln w="76200">
            <a:solidFill>
              <a:srgbClr val="002060"/>
            </a:solidFill>
            <a:prstDash val="lgDashDot"/>
            <a:miter/>
          </a:ln>
        </p:spPr>
        <p:txBody>
          <a:bodyPr lIns="45719" rIns="45719"/>
          <a:lstStyle/>
          <a:p>
            <a:pPr algn="l">
              <a:defRPr b="0"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pic>
        <p:nvPicPr>
          <p:cNvPr id="4" name="Google Shape;23;p2" descr="Google Shape;23;p2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75938" y="127000"/>
            <a:ext cx="1319213" cy="1323975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Title Text</a:t>
            </a:r>
          </a:p>
        </p:txBody>
      </p:sp>
      <p:sp>
        <p:nvSpPr>
          <p:cNvPr id="6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852402" y="6368841"/>
            <a:ext cx="361574" cy="340143"/>
          </a:xfrm>
          <a:prstGeom prst="rect">
            <a:avLst/>
          </a:prstGeom>
          <a:ln w="12700">
            <a:miter lim="400000"/>
          </a:ln>
        </p:spPr>
        <p:txBody>
          <a:bodyPr wrap="none" lIns="45699" tIns="45699" rIns="45699" bIns="45699" anchor="ctr">
            <a:spAutoFit/>
          </a:bodyPr>
          <a:lstStyle>
            <a:lvl1pPr>
              <a:defRPr sz="2000" b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  <p:sldLayoutId id="2147483666" r:id="rId17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342900" marR="0" indent="1143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342900" marR="0" indent="5715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342900" marR="0" indent="10287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342900" marR="0" indent="14859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2463800" marR="0" indent="-177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1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2921000" marR="0" indent="-177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1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3378200" marR="0" indent="-177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1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3835400" marR="0" indent="-177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Tx/>
        <a:buChar char="•"/>
        <a:tabLst/>
        <a:defRPr sz="1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4E8CB-772D-D96A-FC03-729BBCB5A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871" y="413239"/>
            <a:ext cx="10493388" cy="1905015"/>
          </a:xfrm>
        </p:spPr>
        <p:txBody>
          <a:bodyPr>
            <a:normAutofit/>
          </a:bodyPr>
          <a:lstStyle/>
          <a:p>
            <a:r>
              <a:rPr lang="fa-IR" sz="3000" b="1" dirty="0">
                <a:solidFill>
                  <a:srgbClr val="C00000"/>
                </a:solidFill>
              </a:rPr>
              <a:t>اپروچ به توده های کبدی با تظاهر حاد</a:t>
            </a:r>
            <a:br>
              <a:rPr lang="en-US" sz="3000" b="1" dirty="0">
                <a:solidFill>
                  <a:srgbClr val="C00000"/>
                </a:solidFill>
              </a:rPr>
            </a:br>
            <a:endParaRPr lang="x-none" sz="3000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FFEC9-8595-1CAB-A65F-F4D62E88D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0008"/>
            <a:ext cx="8954168" cy="5037992"/>
          </a:xfrm>
        </p:spPr>
        <p:txBody>
          <a:bodyPr>
            <a:normAutofit/>
          </a:bodyPr>
          <a:lstStyle/>
          <a:p>
            <a:pPr algn="r" rtl="1"/>
            <a:endParaRPr lang="en-US" sz="3600" dirty="0">
              <a:latin typeface=".SF UI"/>
            </a:endParaRPr>
          </a:p>
          <a:p>
            <a:pPr marL="0" indent="0" algn="ctr" rtl="1"/>
            <a:r>
              <a:rPr lang="fa-IR" sz="3600" b="1" dirty="0">
                <a:effectLst/>
                <a:latin typeface=".SF UI"/>
              </a:rPr>
              <a:t>ارائه ژونال کلاب</a:t>
            </a:r>
          </a:p>
          <a:p>
            <a:pPr marL="0" indent="0" algn="ctr" rtl="1"/>
            <a:endParaRPr lang="fa-IR" sz="3600" dirty="0">
              <a:latin typeface=".SF UI"/>
            </a:endParaRPr>
          </a:p>
          <a:p>
            <a:pPr marL="0" indent="0" algn="ctr" rtl="1"/>
            <a:r>
              <a:rPr lang="fa-IR" sz="3600" dirty="0">
                <a:effectLst/>
                <a:latin typeface=".SF UI"/>
              </a:rPr>
              <a:t>استاد راهنما:</a:t>
            </a:r>
          </a:p>
          <a:p>
            <a:pPr marL="0" indent="0" algn="ctr" rtl="1"/>
            <a:r>
              <a:rPr lang="fa-IR" sz="3600" dirty="0">
                <a:effectLst/>
                <a:latin typeface=".SF UI"/>
              </a:rPr>
              <a:t> خانم دکتر فاطمه صادقی نژاد</a:t>
            </a:r>
          </a:p>
          <a:p>
            <a:pPr marL="0" indent="0" algn="ctr" rtl="1"/>
            <a:r>
              <a:rPr lang="fa-IR" sz="3600" dirty="0">
                <a:latin typeface=".SF UI"/>
              </a:rPr>
              <a:t>ارائه دهنده:</a:t>
            </a:r>
          </a:p>
          <a:p>
            <a:pPr marL="0" indent="0" algn="ctr" rtl="1"/>
            <a:r>
              <a:rPr lang="fa-IR" sz="3600" dirty="0">
                <a:latin typeface=".SF UI"/>
              </a:rPr>
              <a:t> دکتر مینو مینوی(کارورز جراحی)</a:t>
            </a:r>
            <a:endParaRPr lang="fa-IR" sz="3600" dirty="0">
              <a:effectLst/>
              <a:latin typeface=".SF UI"/>
            </a:endParaRPr>
          </a:p>
          <a:p>
            <a:pPr algn="r" rtl="1"/>
            <a:r>
              <a:rPr lang="fa-IR" sz="2600" dirty="0"/>
              <a:t>     </a:t>
            </a:r>
            <a:endParaRPr lang="x-none" sz="2600" dirty="0"/>
          </a:p>
        </p:txBody>
      </p:sp>
    </p:spTree>
    <p:extLst>
      <p:ext uri="{BB962C8B-B14F-4D97-AF65-F5344CB8AC3E}">
        <p14:creationId xmlns:p14="http://schemas.microsoft.com/office/powerpoint/2010/main" val="679697975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dirty="0">
                <a:solidFill>
                  <a:srgbClr val="FF0000"/>
                </a:solidFill>
              </a:rPr>
              <a:t>یافته های تصویربرداری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user\Desktop\IMG_20260503_21555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0146" y="1829532"/>
            <a:ext cx="9828640" cy="4519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000590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dirty="0">
                <a:solidFill>
                  <a:srgbClr val="FF0000"/>
                </a:solidFill>
              </a:rPr>
              <a:t>یافته های تصویربرداری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 descr="C:\Users\user\Desktop\IMG_20260503_21560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2156" y="1854679"/>
            <a:ext cx="9764652" cy="4568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6387020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sz="3600" dirty="0">
                <a:solidFill>
                  <a:srgbClr val="FF0000"/>
                </a:solidFill>
              </a:rPr>
              <a:t>یافته های تصویربرداری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170" name="Picture 2" descr="C:\Users\user\Desktop\IMG_20260503_215616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3079" y="1837427"/>
            <a:ext cx="9678838" cy="4571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4091321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dirty="0">
                <a:solidFill>
                  <a:srgbClr val="FF0000"/>
                </a:solidFill>
              </a:rPr>
              <a:t>تشخیص های افتراقی توده های کبدی با تظاهر حاد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9194321" cy="4351338"/>
          </a:xfrm>
        </p:spPr>
        <p:txBody>
          <a:bodyPr/>
          <a:lstStyle/>
          <a:p>
            <a:pPr algn="r" rtl="1"/>
            <a:r>
              <a:rPr lang="fa-IR" sz="3600" b="1" dirty="0"/>
              <a:t>بدخیم:</a:t>
            </a:r>
          </a:p>
          <a:p>
            <a:pPr algn="r" rtl="1"/>
            <a:r>
              <a:rPr lang="fa-IR" sz="2000" dirty="0"/>
              <a:t>هپاتوسلولارکارسینومت(</a:t>
            </a:r>
            <a:r>
              <a:rPr lang="en-US" sz="2000" dirty="0"/>
              <a:t>HCC</a:t>
            </a:r>
            <a:r>
              <a:rPr lang="fa-IR" sz="2000" dirty="0"/>
              <a:t>) </a:t>
            </a:r>
          </a:p>
          <a:p>
            <a:pPr algn="r" rtl="1"/>
            <a:r>
              <a:rPr lang="fa-IR" sz="2000" dirty="0"/>
              <a:t>کلانژیوکارسینوما</a:t>
            </a:r>
          </a:p>
          <a:p>
            <a:pPr algn="r" rtl="1"/>
            <a:r>
              <a:rPr lang="fa-IR" sz="2000" dirty="0"/>
              <a:t>متاستازکبدی</a:t>
            </a:r>
          </a:p>
          <a:p>
            <a:pPr algn="r" rtl="1"/>
            <a:r>
              <a:rPr lang="fa-IR" sz="2000" dirty="0"/>
              <a:t>لنفوم کبدی</a:t>
            </a:r>
          </a:p>
          <a:p>
            <a:pPr algn="r" rtl="1"/>
            <a:r>
              <a:rPr lang="fa-IR" sz="2000" dirty="0"/>
              <a:t>تومورهای نادر(آدنوم،هماتوژنیوما،فیبرولاملار و...)</a:t>
            </a:r>
          </a:p>
          <a:p>
            <a:pPr algn="r" rtl="1"/>
            <a:r>
              <a:rPr lang="fa-IR" sz="3600" b="1" dirty="0"/>
              <a:t>غیربدخیم:</a:t>
            </a:r>
          </a:p>
          <a:p>
            <a:pPr algn="r" rtl="1"/>
            <a:r>
              <a:rPr lang="fa-IR" sz="2000" dirty="0"/>
              <a:t>آبسه کبدی</a:t>
            </a:r>
          </a:p>
          <a:p>
            <a:pPr algn="r" rtl="1"/>
            <a:r>
              <a:rPr lang="fa-IR" sz="2000" dirty="0"/>
              <a:t>همانژیم کبدی</a:t>
            </a:r>
          </a:p>
          <a:p>
            <a:pPr algn="r" rtl="1"/>
            <a:r>
              <a:rPr lang="fa-IR" sz="2000" dirty="0"/>
              <a:t>کیست هیداتید</a:t>
            </a:r>
          </a:p>
          <a:p>
            <a:pPr algn="r" rtl="1"/>
            <a:r>
              <a:rPr lang="fa-IR" sz="2000" dirty="0"/>
              <a:t>کیست های کبدی ساده</a:t>
            </a:r>
          </a:p>
          <a:p>
            <a:pPr algn="r" rtl="1"/>
            <a:r>
              <a:rPr lang="fa-IR" sz="2000" dirty="0"/>
              <a:t>تومور التهابی فیبروز(</a:t>
            </a:r>
            <a:r>
              <a:rPr lang="en-US" sz="2000" dirty="0"/>
              <a:t>stellate scar tumor</a:t>
            </a:r>
            <a:r>
              <a:rPr lang="fa-IR" sz="2000" dirty="0"/>
              <a:t>)</a:t>
            </a:r>
          </a:p>
          <a:p>
            <a:pPr algn="r" rtl="1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63014024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dirty="0">
                <a:solidFill>
                  <a:srgbClr val="FF0000"/>
                </a:solidFill>
              </a:rPr>
              <a:t>الگوریتم تشخیصی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9384102" cy="4351338"/>
          </a:xfrm>
        </p:spPr>
        <p:txBody>
          <a:bodyPr/>
          <a:lstStyle/>
          <a:p>
            <a:pPr algn="r" rtl="1"/>
            <a:r>
              <a:rPr lang="fa-IR" sz="1800" dirty="0">
                <a:solidFill>
                  <a:srgbClr val="00B0F0"/>
                </a:solidFill>
              </a:rPr>
              <a:t>1.ارزیابی اولیه:</a:t>
            </a:r>
          </a:p>
          <a:p>
            <a:pPr algn="r" rtl="1"/>
            <a:r>
              <a:rPr lang="fa-IR" dirty="0"/>
              <a:t>شرح حال و معاینه فیزیکی</a:t>
            </a:r>
          </a:p>
          <a:p>
            <a:pPr algn="r" rtl="1"/>
            <a:r>
              <a:rPr lang="fa-IR" dirty="0"/>
              <a:t>آزمایشات روتین و کبدی</a:t>
            </a:r>
          </a:p>
          <a:p>
            <a:pPr algn="r" rtl="1"/>
            <a:r>
              <a:rPr lang="fa-IR" dirty="0"/>
              <a:t>تصویربرداری اولیه(سونوگرافی)</a:t>
            </a:r>
          </a:p>
          <a:p>
            <a:pPr algn="r" rtl="1"/>
            <a:r>
              <a:rPr lang="fa-IR" sz="1800" dirty="0">
                <a:solidFill>
                  <a:srgbClr val="00B0F0"/>
                </a:solidFill>
              </a:rPr>
              <a:t>2.ارزیابی توده شناسایی شده:</a:t>
            </a:r>
          </a:p>
          <a:p>
            <a:pPr algn="r" rtl="1"/>
            <a:r>
              <a:rPr lang="fa-IR" dirty="0"/>
              <a:t>اگر سونوگرافی توده را نشان دهد:</a:t>
            </a:r>
          </a:p>
          <a:p>
            <a:pPr algn="r" rtl="1"/>
            <a:r>
              <a:rPr lang="en-US" dirty="0"/>
              <a:t>CT</a:t>
            </a:r>
            <a:r>
              <a:rPr lang="fa-IR" dirty="0"/>
              <a:t>یا </a:t>
            </a:r>
            <a:r>
              <a:rPr lang="en-US" dirty="0"/>
              <a:t>MRI</a:t>
            </a:r>
            <a:r>
              <a:rPr lang="fa-IR" dirty="0"/>
              <a:t> شکم و لگن با کنتراست</a:t>
            </a:r>
          </a:p>
          <a:p>
            <a:pPr algn="r" rtl="1"/>
            <a:r>
              <a:rPr lang="fa-IR" dirty="0"/>
              <a:t>درصورت وجود سیروز یا عوامل خطر</a:t>
            </a:r>
            <a:r>
              <a:rPr lang="en-US" dirty="0"/>
              <a:t>HCC</a:t>
            </a:r>
            <a:r>
              <a:rPr lang="fa-IR" dirty="0"/>
              <a:t>:</a:t>
            </a:r>
          </a:p>
          <a:p>
            <a:pPr algn="r" rtl="1"/>
            <a:r>
              <a:rPr lang="fa-IR" dirty="0"/>
              <a:t>ارزیابی </a:t>
            </a:r>
            <a:r>
              <a:rPr lang="en-US" dirty="0"/>
              <a:t>AFP</a:t>
            </a:r>
            <a:r>
              <a:rPr lang="fa-IR" dirty="0"/>
              <a:t> و تکرار تصویر برداری طبق پروتکل </a:t>
            </a:r>
            <a:r>
              <a:rPr lang="en-US" dirty="0"/>
              <a:t>HCC</a:t>
            </a:r>
            <a:endParaRPr lang="fa-IR" dirty="0"/>
          </a:p>
          <a:p>
            <a:pPr algn="r" rtl="1"/>
            <a:r>
              <a:rPr lang="fa-IR" sz="1800" dirty="0">
                <a:solidFill>
                  <a:srgbClr val="00B0F0"/>
                </a:solidFill>
              </a:rPr>
              <a:t>3.بیوپسی:</a:t>
            </a:r>
          </a:p>
          <a:p>
            <a:pPr algn="r" rtl="1"/>
            <a:r>
              <a:rPr lang="fa-IR" dirty="0"/>
              <a:t>اندیکاسیون :عدم قطعیت تشخیص پس از تصویربرداری یا شک به متاستاز یا تومور غیر</a:t>
            </a:r>
            <a:r>
              <a:rPr lang="en-US" dirty="0"/>
              <a:t>HCC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910374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dirty="0">
                <a:solidFill>
                  <a:srgbClr val="FF0000"/>
                </a:solidFill>
              </a:rPr>
              <a:t>الگوریتم تشخیصی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user\Desktop\IMG_20260504_0140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2475" y="1130060"/>
            <a:ext cx="9566695" cy="532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558247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dirty="0">
                <a:solidFill>
                  <a:srgbClr val="C00000"/>
                </a:solidFill>
              </a:rPr>
              <a:t>رویکرد درمانی به توده های کبدی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9349596" cy="4351338"/>
          </a:xfrm>
        </p:spPr>
        <p:txBody>
          <a:bodyPr>
            <a:normAutofit/>
          </a:bodyPr>
          <a:lstStyle/>
          <a:p>
            <a:pPr algn="r"/>
            <a:r>
              <a:rPr lang="fa-IR" sz="2800" dirty="0">
                <a:solidFill>
                  <a:srgbClr val="00B0F0"/>
                </a:solidFill>
              </a:rPr>
              <a:t>:</a:t>
            </a:r>
            <a:r>
              <a:rPr lang="en-US" sz="2800" dirty="0">
                <a:solidFill>
                  <a:srgbClr val="00B0F0"/>
                </a:solidFill>
              </a:rPr>
              <a:t>HCC</a:t>
            </a:r>
            <a:endParaRPr lang="fa-IR" sz="2800" dirty="0">
              <a:solidFill>
                <a:srgbClr val="00B0F0"/>
              </a:solidFill>
            </a:endParaRPr>
          </a:p>
          <a:p>
            <a:pPr algn="r" rtl="1"/>
            <a:r>
              <a:rPr lang="fa-IR" sz="2000" dirty="0">
                <a:solidFill>
                  <a:srgbClr val="002060"/>
                </a:solidFill>
              </a:rPr>
              <a:t>مرحله بندی:</a:t>
            </a:r>
            <a:r>
              <a:rPr lang="en-US" sz="2000" dirty="0">
                <a:solidFill>
                  <a:srgbClr val="002060"/>
                </a:solidFill>
              </a:rPr>
              <a:t> BCLC</a:t>
            </a:r>
          </a:p>
          <a:p>
            <a:pPr algn="r" rtl="1"/>
            <a:r>
              <a:rPr lang="fa-IR" sz="2000" dirty="0">
                <a:solidFill>
                  <a:srgbClr val="0070C0"/>
                </a:solidFill>
              </a:rPr>
              <a:t>بیماران با بیماری اولیه محدود:</a:t>
            </a:r>
          </a:p>
          <a:p>
            <a:pPr algn="r" rtl="1"/>
            <a:r>
              <a:rPr lang="fa-IR" sz="2000" b="1" dirty="0">
                <a:solidFill>
                  <a:srgbClr val="002060"/>
                </a:solidFill>
              </a:rPr>
              <a:t>جراحی: </a:t>
            </a:r>
            <a:r>
              <a:rPr lang="fa-IR" sz="2000" dirty="0">
                <a:solidFill>
                  <a:srgbClr val="002060"/>
                </a:solidFill>
              </a:rPr>
              <a:t>برای توده قابل برداشتن و بدون سیروز</a:t>
            </a:r>
            <a:endParaRPr lang="en-US" sz="2000" dirty="0">
              <a:solidFill>
                <a:srgbClr val="002060"/>
              </a:solidFill>
            </a:endParaRPr>
          </a:p>
          <a:p>
            <a:pPr algn="r" rtl="1"/>
            <a:r>
              <a:rPr lang="en-US" sz="2000" dirty="0">
                <a:solidFill>
                  <a:srgbClr val="002060"/>
                </a:solidFill>
              </a:rPr>
              <a:t>RAF</a:t>
            </a:r>
            <a:r>
              <a:rPr lang="fa-IR" sz="2000" dirty="0">
                <a:solidFill>
                  <a:srgbClr val="002060"/>
                </a:solidFill>
              </a:rPr>
              <a:t>:برای توده های کوچکتر از 3سانتی متر</a:t>
            </a:r>
          </a:p>
          <a:p>
            <a:pPr algn="r" rtl="1"/>
            <a:r>
              <a:rPr lang="fa-IR" sz="2000" b="1" dirty="0">
                <a:solidFill>
                  <a:srgbClr val="002060"/>
                </a:solidFill>
              </a:rPr>
              <a:t>پیوندکبد: </a:t>
            </a:r>
            <a:r>
              <a:rPr lang="fa-IR" sz="2000" dirty="0">
                <a:solidFill>
                  <a:srgbClr val="002060"/>
                </a:solidFill>
              </a:rPr>
              <a:t>برای بیماران سیروتیک و توده های مطابق معیار میلان</a:t>
            </a:r>
          </a:p>
          <a:p>
            <a:pPr algn="r" rtl="1"/>
            <a:r>
              <a:rPr lang="fa-IR" sz="2000" dirty="0">
                <a:solidFill>
                  <a:srgbClr val="0070C0"/>
                </a:solidFill>
              </a:rPr>
              <a:t>بیماان با بیماری های پیشرفته:</a:t>
            </a:r>
          </a:p>
          <a:p>
            <a:pPr algn="r" rtl="1"/>
            <a:r>
              <a:rPr lang="fa-IR" sz="2000" dirty="0">
                <a:solidFill>
                  <a:srgbClr val="002060"/>
                </a:solidFill>
              </a:rPr>
              <a:t>درمان های سیستمیک مثل ایمونوتراپی</a:t>
            </a:r>
          </a:p>
          <a:p>
            <a:pPr algn="r" rtl="1"/>
            <a:r>
              <a:rPr lang="fa-IR" sz="2000" dirty="0">
                <a:solidFill>
                  <a:srgbClr val="002060"/>
                </a:solidFill>
              </a:rPr>
              <a:t>رادیوآمبولیزاسیون</a:t>
            </a:r>
          </a:p>
          <a:p>
            <a:pPr algn="r" rtl="1"/>
            <a:r>
              <a:rPr lang="fa-IR" sz="2400" dirty="0">
                <a:solidFill>
                  <a:srgbClr val="00B0F0"/>
                </a:solidFill>
              </a:rPr>
              <a:t>آبسه های کبدی:</a:t>
            </a:r>
          </a:p>
          <a:p>
            <a:pPr algn="r" rtl="1"/>
            <a:r>
              <a:rPr lang="fa-IR" sz="2000" dirty="0">
                <a:solidFill>
                  <a:srgbClr val="002060"/>
                </a:solidFill>
              </a:rPr>
              <a:t>آنتی بیوتیک وسیع الطیف</a:t>
            </a:r>
          </a:p>
          <a:p>
            <a:pPr algn="r" rtl="1"/>
            <a:r>
              <a:rPr lang="fa-IR" sz="2000" dirty="0">
                <a:solidFill>
                  <a:srgbClr val="002060"/>
                </a:solidFill>
              </a:rPr>
              <a:t>درناژ</a:t>
            </a:r>
          </a:p>
          <a:p>
            <a:pPr algn="r" rtl="1"/>
            <a:endParaRPr lang="fa-IR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742033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dirty="0">
                <a:solidFill>
                  <a:srgbClr val="C00000"/>
                </a:solidFill>
              </a:rPr>
              <a:t>رویکرد درمانی به توده های کبدی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9323717" cy="4351338"/>
          </a:xfrm>
        </p:spPr>
        <p:txBody>
          <a:bodyPr>
            <a:normAutofit/>
          </a:bodyPr>
          <a:lstStyle/>
          <a:p>
            <a:pPr algn="r" rtl="1"/>
            <a:r>
              <a:rPr lang="fa-IR" sz="2000" dirty="0">
                <a:solidFill>
                  <a:srgbClr val="00B0F0"/>
                </a:solidFill>
              </a:rPr>
              <a:t>توده های خوش خیم:</a:t>
            </a:r>
          </a:p>
          <a:p>
            <a:pPr algn="r" rtl="1"/>
            <a:r>
              <a:rPr lang="fa-IR" sz="1800" dirty="0">
                <a:solidFill>
                  <a:srgbClr val="002060"/>
                </a:solidFill>
              </a:rPr>
              <a:t>درصورت علامت دار بودن یا همانژیوم های بزرگ یا شک به آدنوم های پرخطر نیاز به درمان دارند</a:t>
            </a:r>
          </a:p>
          <a:p>
            <a:pPr algn="r" rtl="1"/>
            <a:r>
              <a:rPr lang="fa-IR" sz="2000" dirty="0">
                <a:solidFill>
                  <a:srgbClr val="00B0F0"/>
                </a:solidFill>
              </a:rPr>
              <a:t>متاستاز های کبدی:</a:t>
            </a:r>
          </a:p>
          <a:p>
            <a:pPr algn="r" rtl="1"/>
            <a:r>
              <a:rPr lang="fa-IR" sz="1800" dirty="0">
                <a:solidFill>
                  <a:srgbClr val="002060"/>
                </a:solidFill>
              </a:rPr>
              <a:t>درمان بستگی یه منشامتاستاز دارد(شیمی درمانی، جراحی و ..)</a:t>
            </a:r>
          </a:p>
          <a:p>
            <a:pPr algn="r" rtl="1"/>
            <a:endParaRPr lang="en-US" sz="1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626998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user\Desktop\IMG_20260504_01402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47822" y="705394"/>
            <a:ext cx="8850702" cy="5765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282500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 descr="C:\Users\user\Desktop\IMG_20260504_01401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6774" y="445633"/>
            <a:ext cx="8854576" cy="5798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4770695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4E8CB-772D-D96A-FC03-729BBCB5A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510" y="474785"/>
            <a:ext cx="10493388" cy="1905015"/>
          </a:xfrm>
        </p:spPr>
        <p:txBody>
          <a:bodyPr>
            <a:normAutofit/>
          </a:bodyPr>
          <a:lstStyle/>
          <a:p>
            <a:r>
              <a:rPr lang="fa-IR" sz="3600" b="1" dirty="0">
                <a:solidFill>
                  <a:srgbClr val="C00000"/>
                </a:solidFill>
              </a:rPr>
              <a:t>معرفی بیمار</a:t>
            </a:r>
            <a:br>
              <a:rPr lang="en-US" sz="3000" b="1" dirty="0">
                <a:solidFill>
                  <a:srgbClr val="C00000"/>
                </a:solidFill>
              </a:rPr>
            </a:br>
            <a:endParaRPr lang="x-none" sz="3000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FFEC9-8595-1CAB-A65F-F4D62E88D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72308" y="1952747"/>
            <a:ext cx="8954168" cy="4351338"/>
          </a:xfrm>
        </p:spPr>
        <p:txBody>
          <a:bodyPr>
            <a:normAutofit lnSpcReduction="10000"/>
          </a:bodyPr>
          <a:lstStyle/>
          <a:p>
            <a:pPr marL="0" indent="0" algn="r" rtl="1"/>
            <a:r>
              <a:rPr lang="en-US" sz="2800" dirty="0"/>
              <a:t>CC</a:t>
            </a:r>
            <a:r>
              <a:rPr lang="fa-IR" sz="2800" dirty="0"/>
              <a:t>:دردشکم</a:t>
            </a:r>
          </a:p>
          <a:p>
            <a:pPr marL="0" indent="0" algn="r" rtl="1"/>
            <a:endParaRPr lang="fa-IR" sz="2800" dirty="0"/>
          </a:p>
          <a:p>
            <a:pPr marL="0" indent="0" algn="r" rtl="1"/>
            <a:r>
              <a:rPr lang="en-US" sz="2800" dirty="0"/>
              <a:t>PI</a:t>
            </a:r>
            <a:r>
              <a:rPr lang="fa-IR" sz="2800" dirty="0"/>
              <a:t>:بیمار اقای 63 ساله بدون سابقه بیماری مزمن با شکایت درد شکم و تهوع واستفراغ مراجعه کرده است.درد بیمار ابتدا اپی گاستر بوده و سپس تبدیل به درد جنرالیزه شده است. بیمار ذکر می کند درد از ساعت 5 صبح روز مراجعه شروع شده است. بیمارهمچنین تهوع و 3 مرتبه استفراغ حاوی مواد غذایی را نیز ذکر می کند که همزمان با دردشکم شروع شده است.</a:t>
            </a:r>
          </a:p>
          <a:p>
            <a:pPr marL="0" indent="0" algn="r"/>
            <a:r>
              <a:rPr lang="fa-IR" sz="2800" dirty="0"/>
              <a:t>آخرین نوبت</a:t>
            </a:r>
            <a:r>
              <a:rPr lang="en-US" sz="2800" dirty="0" err="1"/>
              <a:t>def</a:t>
            </a:r>
            <a:r>
              <a:rPr lang="en-US" sz="2800" dirty="0"/>
              <a:t> </a:t>
            </a:r>
            <a:r>
              <a:rPr lang="fa-IR" sz="2800" dirty="0"/>
              <a:t> صبح روز مراجعه </a:t>
            </a:r>
          </a:p>
          <a:p>
            <a:pPr marL="0" indent="0" algn="r"/>
            <a:r>
              <a:rPr lang="en-US" sz="2800" dirty="0" err="1"/>
              <a:t>Gp</a:t>
            </a:r>
            <a:r>
              <a:rPr lang="fa-IR" sz="2800" dirty="0"/>
              <a:t> +</a:t>
            </a:r>
            <a:endParaRPr lang="en-US" sz="2800" dirty="0"/>
          </a:p>
          <a:p>
            <a:pPr marL="0" indent="0" algn="r"/>
            <a:r>
              <a:rPr lang="en-US" sz="2800" dirty="0" err="1"/>
              <a:t>Neg</a:t>
            </a:r>
            <a:r>
              <a:rPr lang="fa-IR" sz="2800" dirty="0"/>
              <a:t> تب و لرز:</a:t>
            </a:r>
          </a:p>
          <a:p>
            <a:pPr marL="0" indent="0" algn="r" rtl="1"/>
            <a:r>
              <a:rPr lang="fa-IR" sz="2800" dirty="0"/>
              <a:t> کاهش اشتها:+</a:t>
            </a:r>
            <a:endParaRPr lang="x-none" sz="2800" dirty="0"/>
          </a:p>
        </p:txBody>
      </p:sp>
    </p:spTree>
    <p:extLst>
      <p:ext uri="{BB962C8B-B14F-4D97-AF65-F5344CB8AC3E}">
        <p14:creationId xmlns:p14="http://schemas.microsoft.com/office/powerpoint/2010/main" val="1346541258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dirty="0">
                <a:solidFill>
                  <a:srgbClr val="C00000"/>
                </a:solidFill>
              </a:rPr>
              <a:t>رویکرد درمانی درمورد کیس ما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9384102" cy="4351338"/>
          </a:xfrm>
        </p:spPr>
        <p:txBody>
          <a:bodyPr>
            <a:normAutofit/>
          </a:bodyPr>
          <a:lstStyle/>
          <a:p>
            <a:pPr algn="r" rtl="1"/>
            <a:r>
              <a:rPr lang="fa-IR" sz="1800" dirty="0"/>
              <a:t>تشخیص بیماری:راپچر توده کبدی</a:t>
            </a:r>
          </a:p>
          <a:p>
            <a:pPr algn="r" rtl="1"/>
            <a:r>
              <a:rPr lang="fa-IR" sz="1800" dirty="0">
                <a:solidFill>
                  <a:srgbClr val="00B0F0"/>
                </a:solidFill>
              </a:rPr>
              <a:t>برنامه درمانی:</a:t>
            </a:r>
          </a:p>
          <a:p>
            <a:pPr algn="r" rtl="1"/>
            <a:r>
              <a:rPr lang="fa-IR" sz="1800" dirty="0"/>
              <a:t>آنژیوآمبولیزاسیون رادیولوژیک</a:t>
            </a:r>
          </a:p>
          <a:p>
            <a:pPr algn="r" rtl="1"/>
            <a:r>
              <a:rPr lang="fa-IR" sz="1800" dirty="0"/>
              <a:t>رزکشن جراحی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48276552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Slide Number Placeholder 3"/>
          <p:cNvSpPr txBox="1">
            <a:spLocks noGrp="1"/>
          </p:cNvSpPr>
          <p:nvPr>
            <p:ph type="sldNum" sz="quarter" idx="4294967295"/>
          </p:nvPr>
        </p:nvSpPr>
        <p:spPr>
          <a:xfrm>
            <a:off x="11095216" y="6414780"/>
            <a:ext cx="258584" cy="24826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 sz="1200"/>
            </a:lvl1pPr>
          </a:lstStyle>
          <a:p>
            <a:fld id="{86CB4B4D-7CA3-9044-876B-883B54F8677D}" type="slidenum">
              <a:rPr/>
              <a:t>21</a:t>
            </a:fld>
            <a:endParaRPr/>
          </a:p>
        </p:txBody>
      </p:sp>
      <p:pic>
        <p:nvPicPr>
          <p:cNvPr id="480" name="Picture 6" descr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481" name="Rounded Rectangle 7"/>
          <p:cNvSpPr/>
          <p:nvPr/>
        </p:nvSpPr>
        <p:spPr>
          <a:xfrm>
            <a:off x="3709987" y="2625725"/>
            <a:ext cx="6138863" cy="1606550"/>
          </a:xfrm>
          <a:prstGeom prst="roundRect">
            <a:avLst>
              <a:gd name="adj" fmla="val 16667"/>
            </a:avLst>
          </a:prstGeom>
          <a:solidFill>
            <a:srgbClr val="EE6F4E"/>
          </a:solidFill>
          <a:ln w="25400">
            <a:solidFill>
              <a:srgbClr val="EE6F4E"/>
            </a:solidFill>
          </a:ln>
        </p:spPr>
        <p:txBody>
          <a:bodyPr lIns="45719" rIns="45719" anchor="ctr"/>
          <a:lstStyle/>
          <a:p>
            <a:pPr algn="ctr">
              <a:defRPr b="0">
                <a:solidFill>
                  <a:srgbClr val="EE6F4E"/>
                </a:solidFill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482" name="Title 5"/>
          <p:cNvSpPr txBox="1">
            <a:spLocks noGrp="1"/>
          </p:cNvSpPr>
          <p:nvPr>
            <p:ph type="title" idx="4294967295"/>
          </p:nvPr>
        </p:nvSpPr>
        <p:spPr>
          <a:xfrm>
            <a:off x="838200" y="2684463"/>
            <a:ext cx="10515600" cy="1325563"/>
          </a:xfrm>
          <a:prstGeom prst="rect">
            <a:avLst/>
          </a:prstGeom>
        </p:spPr>
        <p:txBody>
          <a:bodyPr lIns="45699" tIns="45699" rIns="45699" bIns="45699" anchor="ctr"/>
          <a:lstStyle/>
          <a:p>
            <a:pPr algn="ctr" rtl="1">
              <a:lnSpc>
                <a:spcPct val="90000"/>
              </a:lnSpc>
              <a:defRPr sz="4400">
                <a:solidFill>
                  <a:schemeClr val="accent3">
                    <a:lumOff val="4400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</a:t>
            </a:r>
            <a:r>
              <a:rPr sz="4800"/>
              <a:t>با تشکر از توجه شما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="" xmlns:m="http://schemas.openxmlformats.org/officeDocument/2006/math" xmlns:a14="http://schemas.microsoft.com/office/drawing/2010/main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4E8CB-772D-D96A-FC03-729BBCB5A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510" y="474785"/>
            <a:ext cx="10493388" cy="1905015"/>
          </a:xfrm>
        </p:spPr>
        <p:txBody>
          <a:bodyPr>
            <a:normAutofit/>
          </a:bodyPr>
          <a:lstStyle/>
          <a:p>
            <a:r>
              <a:rPr lang="fa-IR" sz="3000" b="1" dirty="0">
                <a:solidFill>
                  <a:srgbClr val="C00000"/>
                </a:solidFill>
              </a:rPr>
              <a:t>معرفی بیمار</a:t>
            </a:r>
            <a:br>
              <a:rPr lang="en-US" sz="3000" b="1" dirty="0">
                <a:solidFill>
                  <a:srgbClr val="C00000"/>
                </a:solidFill>
              </a:rPr>
            </a:br>
            <a:endParaRPr lang="x-none" sz="3000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FFEC9-8595-1CAB-A65F-F4D62E88D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3369" y="2163762"/>
            <a:ext cx="8954168" cy="4351338"/>
          </a:xfrm>
        </p:spPr>
        <p:txBody>
          <a:bodyPr>
            <a:normAutofit/>
          </a:bodyPr>
          <a:lstStyle/>
          <a:p>
            <a:pPr algn="r" rtl="1">
              <a:defRPr sz="2000"/>
            </a:pPr>
            <a:r>
              <a:rPr lang="en-US" sz="2800" dirty="0"/>
              <a:t>PMH</a:t>
            </a:r>
            <a:r>
              <a:rPr lang="fa-IR" sz="2800" dirty="0"/>
              <a:t> :</a:t>
            </a:r>
            <a:r>
              <a:rPr lang="en-US" sz="2800" dirty="0"/>
              <a:t>HTN</a:t>
            </a:r>
            <a:endParaRPr lang="fa-IR" sz="2800" dirty="0"/>
          </a:p>
          <a:p>
            <a:pPr algn="r" rtl="1">
              <a:defRPr sz="2000"/>
            </a:pPr>
            <a:r>
              <a:rPr lang="en-US" sz="2800" dirty="0"/>
              <a:t>PSH</a:t>
            </a:r>
            <a:r>
              <a:rPr lang="fa-IR" sz="2800" dirty="0"/>
              <a:t> : ذکر نمی شود</a:t>
            </a:r>
          </a:p>
          <a:p>
            <a:pPr algn="r" rtl="1">
              <a:defRPr sz="2000"/>
            </a:pPr>
            <a:r>
              <a:rPr lang="en-US" sz="2800" dirty="0"/>
              <a:t>DH</a:t>
            </a:r>
            <a:r>
              <a:rPr lang="fa-IR" sz="2800" dirty="0"/>
              <a:t> : </a:t>
            </a:r>
            <a:r>
              <a:rPr lang="en-US" sz="2800" dirty="0" err="1"/>
              <a:t>Omeprazol</a:t>
            </a:r>
            <a:r>
              <a:rPr lang="en-US" sz="2800" dirty="0"/>
              <a:t> 28mg D  </a:t>
            </a:r>
          </a:p>
          <a:p>
            <a:pPr algn="r" rtl="1">
              <a:defRPr sz="2000"/>
            </a:pPr>
            <a:r>
              <a:rPr lang="fa-IR" sz="2800" dirty="0"/>
              <a:t>(نامنظم مصرف می کند)</a:t>
            </a:r>
            <a:r>
              <a:rPr lang="en-US" sz="2800" dirty="0" err="1"/>
              <a:t>Amilodipine</a:t>
            </a:r>
            <a:r>
              <a:rPr lang="en-US" sz="2800" dirty="0"/>
              <a:t> 5mg  </a:t>
            </a:r>
          </a:p>
          <a:p>
            <a:pPr algn="r" rtl="1">
              <a:defRPr sz="2000"/>
            </a:pPr>
            <a:r>
              <a:rPr lang="en-US" sz="2800" dirty="0"/>
              <a:t>AH</a:t>
            </a:r>
            <a:r>
              <a:rPr lang="fa-IR" sz="2800" dirty="0"/>
              <a:t> : </a:t>
            </a:r>
            <a:r>
              <a:rPr lang="en-US" sz="2800" dirty="0"/>
              <a:t>negative</a:t>
            </a:r>
            <a:endParaRPr lang="fa-IR" sz="2800" dirty="0"/>
          </a:p>
          <a:p>
            <a:pPr algn="r" rtl="1">
              <a:defRPr sz="2000"/>
            </a:pPr>
            <a:r>
              <a:rPr lang="en-US" sz="2800" dirty="0"/>
              <a:t>HH</a:t>
            </a:r>
            <a:r>
              <a:rPr lang="fa-IR" sz="2800" dirty="0"/>
              <a:t> : </a:t>
            </a:r>
            <a:r>
              <a:rPr lang="en-US" sz="2800" dirty="0"/>
              <a:t>negative</a:t>
            </a:r>
          </a:p>
          <a:p>
            <a:pPr marL="571500" indent="-571500" algn="r" rtl="1">
              <a:buFont typeface="Arial" panose="020B0604020202020204" pitchFamily="34" charset="0"/>
              <a:buChar char="•"/>
            </a:pPr>
            <a:endParaRPr lang="fa-IR" sz="3600" dirty="0">
              <a:effectLst/>
              <a:latin typeface=".SF UI"/>
            </a:endParaRPr>
          </a:p>
          <a:p>
            <a:pPr algn="r" rtl="1"/>
            <a:r>
              <a:rPr lang="fa-IR" sz="2600" dirty="0"/>
              <a:t>     </a:t>
            </a:r>
            <a:endParaRPr lang="x-none" sz="2600" dirty="0"/>
          </a:p>
        </p:txBody>
      </p:sp>
    </p:spTree>
    <p:extLst>
      <p:ext uri="{BB962C8B-B14F-4D97-AF65-F5344CB8AC3E}">
        <p14:creationId xmlns:p14="http://schemas.microsoft.com/office/powerpoint/2010/main" val="220070329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4E8CB-772D-D96A-FC03-729BBCB5A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510" y="474785"/>
            <a:ext cx="10493388" cy="1905015"/>
          </a:xfrm>
        </p:spPr>
        <p:txBody>
          <a:bodyPr>
            <a:normAutofit/>
          </a:bodyPr>
          <a:lstStyle/>
          <a:p>
            <a:r>
              <a:rPr lang="fa-IR" sz="3000" b="1" dirty="0">
                <a:solidFill>
                  <a:srgbClr val="C00000"/>
                </a:solidFill>
              </a:rPr>
              <a:t>یافته های اولیه</a:t>
            </a:r>
            <a:br>
              <a:rPr lang="en-US" sz="3000" b="1" dirty="0">
                <a:solidFill>
                  <a:srgbClr val="C00000"/>
                </a:solidFill>
              </a:rPr>
            </a:br>
            <a:endParaRPr lang="x-none" sz="3000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FFEC9-8595-1CAB-A65F-F4D62E88D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3369" y="1855177"/>
            <a:ext cx="8954168" cy="4659923"/>
          </a:xfrm>
        </p:spPr>
        <p:txBody>
          <a:bodyPr>
            <a:noAutofit/>
          </a:bodyPr>
          <a:lstStyle/>
          <a:p>
            <a:pPr algn="r" rtl="1"/>
            <a:r>
              <a:rPr lang="fa-IR" dirty="0"/>
              <a:t>بیمار</a:t>
            </a:r>
            <a:r>
              <a:rPr lang="en-US" dirty="0"/>
              <a:t> </a:t>
            </a:r>
            <a:r>
              <a:rPr lang="fa-IR" dirty="0"/>
              <a:t>هوشیارو اورنیته است و به سوالات پاسخ میدهد. روی تخت دراز کشیده است و اندکی </a:t>
            </a:r>
            <a:r>
              <a:rPr lang="en-US" dirty="0"/>
              <a:t>ill</a:t>
            </a:r>
            <a:r>
              <a:rPr lang="fa-IR" dirty="0"/>
              <a:t> می باشد. </a:t>
            </a:r>
          </a:p>
          <a:p>
            <a:pPr algn="r" rtl="1"/>
            <a:endParaRPr lang="fa-IR" dirty="0"/>
          </a:p>
          <a:p>
            <a:pPr algn="r" rtl="1"/>
            <a:r>
              <a:rPr lang="fa-IR" b="1" dirty="0">
                <a:solidFill>
                  <a:srgbClr val="FF0000"/>
                </a:solidFill>
              </a:rPr>
              <a:t>علائم حیاتی:</a:t>
            </a:r>
          </a:p>
          <a:p>
            <a:pPr algn="r" rtl="1"/>
            <a:endParaRPr lang="en-US" b="1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RR: 2</a:t>
            </a:r>
            <a:r>
              <a:rPr lang="fa-IR" dirty="0">
                <a:solidFill>
                  <a:schemeClr val="tx1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         PR:115            BP: 108/74       O2sat: 9</a:t>
            </a:r>
            <a:r>
              <a:rPr lang="fa-IR" dirty="0">
                <a:solidFill>
                  <a:schemeClr val="tx1"/>
                </a:solidFill>
              </a:rPr>
              <a:t>7</a:t>
            </a:r>
            <a:r>
              <a:rPr lang="en-US" dirty="0">
                <a:solidFill>
                  <a:schemeClr val="tx1"/>
                </a:solidFill>
              </a:rPr>
              <a:t>%</a:t>
            </a:r>
          </a:p>
          <a:p>
            <a:pPr algn="r" rtl="1"/>
            <a:r>
              <a:rPr lang="en-US" dirty="0">
                <a:solidFill>
                  <a:schemeClr val="tx1"/>
                </a:solidFill>
              </a:rPr>
              <a:t> </a:t>
            </a:r>
            <a:endParaRPr lang="fa-IR" b="1" dirty="0">
              <a:solidFill>
                <a:schemeClr val="tx1"/>
              </a:solidFill>
            </a:endParaRPr>
          </a:p>
          <a:p>
            <a:pPr algn="r" rtl="1"/>
            <a:r>
              <a:rPr lang="en-US" b="1" dirty="0">
                <a:solidFill>
                  <a:srgbClr val="FF0000"/>
                </a:solidFill>
              </a:rPr>
              <a:t>ROS:</a:t>
            </a:r>
            <a:endParaRPr lang="fa-IR" b="1" dirty="0">
              <a:solidFill>
                <a:srgbClr val="FF0000"/>
              </a:solidFill>
            </a:endParaRPr>
          </a:p>
          <a:p>
            <a:pPr algn="r" rtl="1"/>
            <a:endParaRPr lang="fa-IR" dirty="0">
              <a:solidFill>
                <a:srgbClr val="FF0000"/>
              </a:solidFill>
            </a:endParaRPr>
          </a:p>
          <a:p>
            <a:pPr algn="r" rtl="1"/>
            <a:r>
              <a:rPr lang="fa-IR" dirty="0">
                <a:solidFill>
                  <a:srgbClr val="002060"/>
                </a:solidFill>
              </a:rPr>
              <a:t>جنرال:کاهش وزن : - / خستگی و ضعف: - /تب: - / احساس سیری زودهنگام: - / نفخ: - / </a:t>
            </a:r>
          </a:p>
          <a:p>
            <a:pPr algn="r" rtl="1"/>
            <a:r>
              <a:rPr lang="fa-IR" dirty="0">
                <a:solidFill>
                  <a:srgbClr val="002060"/>
                </a:solidFill>
              </a:rPr>
              <a:t>پوستی : خارش: - / زردی : - / </a:t>
            </a:r>
          </a:p>
          <a:p>
            <a:pPr algn="r" rtl="1"/>
            <a:r>
              <a:rPr lang="fa-IR" dirty="0">
                <a:solidFill>
                  <a:srgbClr val="002060"/>
                </a:solidFill>
              </a:rPr>
              <a:t>ادراری: تدرار تیره: - </a:t>
            </a:r>
          </a:p>
          <a:p>
            <a:pPr algn="r" rtl="1"/>
            <a:r>
              <a:rPr lang="fa-IR" dirty="0">
                <a:solidFill>
                  <a:srgbClr val="002060"/>
                </a:solidFill>
              </a:rPr>
              <a:t>قلبی: تنگی نفس: - </a:t>
            </a:r>
          </a:p>
          <a:p>
            <a:pPr algn="r" rtl="1"/>
            <a:endParaRPr lang="en-US" dirty="0">
              <a:solidFill>
                <a:srgbClr val="FF0000"/>
              </a:solidFill>
            </a:endParaRPr>
          </a:p>
          <a:p>
            <a:pPr algn="r" rtl="1"/>
            <a:r>
              <a:rPr lang="fa-IR" b="1" dirty="0">
                <a:solidFill>
                  <a:srgbClr val="FF0000"/>
                </a:solidFill>
              </a:rPr>
              <a:t>معاینه</a:t>
            </a:r>
          </a:p>
          <a:p>
            <a:pPr algn="r" rtl="1"/>
            <a:r>
              <a:rPr lang="fa-IR" dirty="0"/>
              <a:t>پوست و ناخن:</a:t>
            </a:r>
            <a:br>
              <a:rPr lang="fa-IR" dirty="0"/>
            </a:br>
            <a:r>
              <a:rPr lang="fa-IR" dirty="0"/>
              <a:t>ژانزیوما: - / اریتم کف دست: - / تغییر رنگ پوست: - / ناخن هایپوکراتیک: - / ناخن </a:t>
            </a:r>
            <a:r>
              <a:rPr lang="en-US" dirty="0"/>
              <a:t>Terry</a:t>
            </a:r>
            <a:r>
              <a:rPr lang="fa-IR" dirty="0"/>
              <a:t>:- / پتشی : - </a:t>
            </a:r>
          </a:p>
          <a:p>
            <a:pPr algn="r" rtl="1"/>
            <a:endParaRPr lang="fa-IR" b="1" dirty="0">
              <a:solidFill>
                <a:schemeClr val="tx1"/>
              </a:solidFill>
            </a:endParaRPr>
          </a:p>
          <a:p>
            <a:pPr algn="r" rtl="1"/>
            <a:endParaRPr lang="fa-IR" b="1" dirty="0">
              <a:solidFill>
                <a:schemeClr val="tx1"/>
              </a:solidFill>
            </a:endParaRPr>
          </a:p>
          <a:p>
            <a:pPr algn="r" rtl="1"/>
            <a:r>
              <a:rPr lang="fa-IR" b="1" dirty="0">
                <a:solidFill>
                  <a:schemeClr val="tx1"/>
                </a:solidFill>
              </a:rPr>
              <a:t>سر و گردن:</a:t>
            </a:r>
          </a:p>
          <a:p>
            <a:pPr algn="r" rtl="1"/>
            <a:r>
              <a:rPr lang="fa-IR" dirty="0">
                <a:solidFill>
                  <a:schemeClr val="tx1"/>
                </a:solidFill>
              </a:rPr>
              <a:t>ملتحمه </a:t>
            </a:r>
            <a:r>
              <a:rPr lang="en-US" dirty="0">
                <a:solidFill>
                  <a:schemeClr val="tx1"/>
                </a:solidFill>
              </a:rPr>
              <a:t>pale</a:t>
            </a:r>
            <a:r>
              <a:rPr lang="fa-IR" dirty="0">
                <a:solidFill>
                  <a:schemeClr val="tx1"/>
                </a:solidFill>
              </a:rPr>
              <a:t> نیست و اسکلرا ایکتریک نمی‌باشد.</a:t>
            </a:r>
          </a:p>
          <a:p>
            <a:pPr algn="r" rtl="1"/>
            <a:r>
              <a:rPr lang="fa-IR" dirty="0">
                <a:solidFill>
                  <a:schemeClr val="tx1"/>
                </a:solidFill>
              </a:rPr>
              <a:t>معاینه گردن لنفادنوپاتی ندارد.</a:t>
            </a:r>
          </a:p>
          <a:p>
            <a:pPr algn="r" rtl="1"/>
            <a:endParaRPr lang="fa-IR" dirty="0">
              <a:solidFill>
                <a:schemeClr val="tx1"/>
              </a:solidFill>
            </a:endParaRPr>
          </a:p>
          <a:p>
            <a:pPr marL="571500" indent="-571500" algn="r" rtl="1">
              <a:buFont typeface="Arial" panose="020B0604020202020204" pitchFamily="34" charset="0"/>
              <a:buChar char="•"/>
            </a:pPr>
            <a:endParaRPr lang="fa-IR" dirty="0">
              <a:effectLst/>
              <a:latin typeface=".SF UI"/>
            </a:endParaRPr>
          </a:p>
          <a:p>
            <a:pPr algn="r" rtl="1"/>
            <a:r>
              <a:rPr lang="fa-IR" dirty="0"/>
              <a:t>     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498333459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4E8CB-772D-D96A-FC03-729BBCB5A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510" y="474785"/>
            <a:ext cx="10493388" cy="1905015"/>
          </a:xfrm>
        </p:spPr>
        <p:txBody>
          <a:bodyPr>
            <a:normAutofit/>
          </a:bodyPr>
          <a:lstStyle/>
          <a:p>
            <a:r>
              <a:rPr lang="fa-IR" sz="3000" b="1" dirty="0">
                <a:solidFill>
                  <a:srgbClr val="C00000"/>
                </a:solidFill>
              </a:rPr>
              <a:t>یافته های اولیه</a:t>
            </a:r>
            <a:br>
              <a:rPr lang="en-US" sz="3000" b="1" dirty="0">
                <a:solidFill>
                  <a:srgbClr val="C00000"/>
                </a:solidFill>
              </a:rPr>
            </a:br>
            <a:endParaRPr lang="x-none" sz="3000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FFEC9-8595-1CAB-A65F-F4D62E88D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3369" y="2163762"/>
            <a:ext cx="8954168" cy="4351338"/>
          </a:xfrm>
        </p:spPr>
        <p:txBody>
          <a:bodyPr>
            <a:normAutofit fontScale="92500" lnSpcReduction="20000"/>
          </a:bodyPr>
          <a:lstStyle/>
          <a:p>
            <a:pPr algn="r">
              <a:defRPr sz="2000"/>
            </a:pPr>
            <a:r>
              <a:rPr lang="fa-IR" sz="2000" dirty="0"/>
              <a:t>ریه:</a:t>
            </a:r>
          </a:p>
          <a:p>
            <a:pPr algn="r" rtl="1">
              <a:defRPr sz="2000"/>
            </a:pPr>
            <a:endParaRPr lang="fa-IR" sz="2000" dirty="0"/>
          </a:p>
          <a:p>
            <a:pPr algn="r" rtl="1">
              <a:defRPr sz="2000"/>
            </a:pPr>
            <a:r>
              <a:rPr lang="fa-IR" sz="2000" dirty="0"/>
              <a:t>سمع ریه نرمال و </a:t>
            </a:r>
            <a:r>
              <a:rPr lang="en-US" sz="2000" dirty="0"/>
              <a:t>clear </a:t>
            </a:r>
            <a:r>
              <a:rPr lang="fa-IR" sz="2000" dirty="0"/>
              <a:t>می باشد.</a:t>
            </a:r>
          </a:p>
          <a:p>
            <a:pPr algn="r" rtl="1">
              <a:defRPr sz="2000"/>
            </a:pPr>
            <a:endParaRPr lang="fa-IR" sz="2000" dirty="0"/>
          </a:p>
          <a:p>
            <a:pPr algn="r" rtl="1">
              <a:defRPr sz="2000"/>
            </a:pPr>
            <a:r>
              <a:rPr lang="fa-IR" sz="2000" dirty="0"/>
              <a:t>قلب:</a:t>
            </a:r>
          </a:p>
          <a:p>
            <a:pPr algn="r" rtl="1">
              <a:defRPr sz="2000"/>
            </a:pPr>
            <a:endParaRPr lang="fa-IR" sz="2000" dirty="0"/>
          </a:p>
          <a:p>
            <a:pPr algn="r" rtl="1">
              <a:defRPr sz="2000"/>
            </a:pPr>
            <a:r>
              <a:rPr lang="fa-IR" sz="2000" dirty="0"/>
              <a:t> </a:t>
            </a:r>
            <a:r>
              <a:rPr lang="en-US" sz="2000" dirty="0"/>
              <a:t>S1 </a:t>
            </a:r>
            <a:r>
              <a:rPr lang="fa-IR" sz="2000" dirty="0"/>
              <a:t>و </a:t>
            </a:r>
            <a:r>
              <a:rPr lang="en-US" sz="2000" dirty="0"/>
              <a:t>S2  </a:t>
            </a:r>
            <a:r>
              <a:rPr lang="fa-IR" sz="2000" dirty="0"/>
              <a:t>بدون سوفل سمع شد. </a:t>
            </a:r>
          </a:p>
          <a:p>
            <a:pPr algn="r" rtl="1">
              <a:defRPr sz="2000"/>
            </a:pPr>
            <a:endParaRPr lang="fa-IR" sz="2800" dirty="0"/>
          </a:p>
          <a:p>
            <a:pPr algn="r" rtl="1">
              <a:defRPr sz="2000"/>
            </a:pPr>
            <a:r>
              <a:rPr lang="fa-IR" sz="2000" dirty="0"/>
              <a:t>شکم:</a:t>
            </a:r>
          </a:p>
          <a:p>
            <a:pPr algn="r" rtl="1">
              <a:defRPr sz="2000"/>
            </a:pPr>
            <a:r>
              <a:rPr lang="fa-IR" sz="2000" dirty="0"/>
              <a:t>در مشاهده شکم اسکار برش جراحی ندارد. شکم دیستنت است.</a:t>
            </a:r>
          </a:p>
          <a:p>
            <a:pPr algn="r" rtl="1">
              <a:defRPr sz="2000"/>
            </a:pPr>
            <a:r>
              <a:rPr lang="fa-IR" sz="2000" dirty="0"/>
              <a:t>کلاژ وریدی: - </a:t>
            </a:r>
          </a:p>
          <a:p>
            <a:pPr algn="r">
              <a:defRPr sz="2000"/>
            </a:pPr>
            <a:r>
              <a:rPr lang="fa-IR" sz="2000" dirty="0"/>
              <a:t>                                                                                                                 </a:t>
            </a:r>
            <a:r>
              <a:rPr lang="en-US" sz="2000" dirty="0" err="1"/>
              <a:t>Bowelsound:NL</a:t>
            </a:r>
            <a:endParaRPr lang="en-US" sz="2000" dirty="0"/>
          </a:p>
          <a:p>
            <a:pPr algn="r" rtl="1">
              <a:defRPr sz="2000"/>
            </a:pPr>
            <a:r>
              <a:rPr lang="fa-IR" sz="2000" dirty="0"/>
              <a:t>در لمس شکم تندرنس جنرالیزه دارد . </a:t>
            </a:r>
          </a:p>
          <a:p>
            <a:pPr algn="r" rtl="1">
              <a:defRPr sz="2000"/>
            </a:pPr>
            <a:r>
              <a:rPr lang="fa-IR" sz="2000" dirty="0"/>
              <a:t>ریباند تندرنس و گاردینگ ندارد. </a:t>
            </a:r>
          </a:p>
          <a:p>
            <a:pPr algn="r" rtl="1">
              <a:defRPr sz="2000"/>
            </a:pPr>
            <a:r>
              <a:rPr lang="fa-IR" sz="2000" dirty="0"/>
              <a:t>ارگانومگالی ندارد.</a:t>
            </a:r>
          </a:p>
          <a:p>
            <a:pPr algn="r" rtl="1">
              <a:defRPr sz="2000"/>
            </a:pPr>
            <a:r>
              <a:rPr lang="fa-IR" sz="2000" dirty="0"/>
              <a:t>اندام ها :</a:t>
            </a:r>
          </a:p>
          <a:p>
            <a:pPr algn="r" rtl="1">
              <a:defRPr sz="2000"/>
            </a:pPr>
            <a:r>
              <a:rPr lang="fa-IR" sz="2000" dirty="0"/>
              <a:t>تون عضلانی نرمال – نبض دیستال اندام ها پر و قرینه</a:t>
            </a:r>
          </a:p>
        </p:txBody>
      </p:sp>
    </p:spTree>
    <p:extLst>
      <p:ext uri="{BB962C8B-B14F-4D97-AF65-F5344CB8AC3E}">
        <p14:creationId xmlns:p14="http://schemas.microsoft.com/office/powerpoint/2010/main" val="380399036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4E8CB-772D-D96A-FC03-729BBCB5A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510" y="474785"/>
            <a:ext cx="10493388" cy="1905015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C00000"/>
                </a:solidFill>
              </a:rPr>
              <a:t>Problem list</a:t>
            </a:r>
            <a:br>
              <a:rPr lang="en-US" sz="3000" b="1" dirty="0">
                <a:solidFill>
                  <a:srgbClr val="C00000"/>
                </a:solidFill>
              </a:rPr>
            </a:br>
            <a:endParaRPr lang="x-none" sz="3000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FFEC9-8595-1CAB-A65F-F4D62E88D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06662"/>
            <a:ext cx="8954168" cy="4351338"/>
          </a:xfrm>
        </p:spPr>
        <p:txBody>
          <a:bodyPr>
            <a:normAutofit/>
          </a:bodyPr>
          <a:lstStyle/>
          <a:p>
            <a:pPr algn="r" rtl="1"/>
            <a:r>
              <a:rPr lang="fa-IR" sz="3600" dirty="0">
                <a:effectLst/>
                <a:latin typeface=".SF UI"/>
              </a:rPr>
              <a:t>بیمار آقای </a:t>
            </a:r>
            <a:r>
              <a:rPr lang="en-US" sz="3600" dirty="0">
                <a:effectLst/>
                <a:latin typeface=".SF UI"/>
              </a:rPr>
              <a:t>63</a:t>
            </a:r>
            <a:r>
              <a:rPr lang="fa-IR" sz="3600" dirty="0">
                <a:effectLst/>
                <a:latin typeface=".SF UI"/>
              </a:rPr>
              <a:t> ساله با</a:t>
            </a:r>
          </a:p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fa-IR" sz="3600" dirty="0">
                <a:effectLst/>
                <a:latin typeface=".SF UI"/>
              </a:rPr>
              <a:t> درد شکم </a:t>
            </a:r>
            <a:r>
              <a:rPr lang="fa-IR" sz="3600" dirty="0">
                <a:latin typeface=".SF UI"/>
              </a:rPr>
              <a:t>ناگهانی</a:t>
            </a:r>
            <a:endParaRPr lang="en-US" sz="3600" dirty="0">
              <a:effectLst/>
              <a:latin typeface=".SF UI"/>
            </a:endParaRPr>
          </a:p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fa-IR" sz="3600" dirty="0">
                <a:latin typeface=".SF UI"/>
              </a:rPr>
              <a:t>تهوع و استفراغ های مکرر</a:t>
            </a:r>
            <a:endParaRPr lang="en-US" sz="3600" dirty="0">
              <a:latin typeface=".SF UI"/>
            </a:endParaRPr>
          </a:p>
          <a:p>
            <a:pPr marL="571500" indent="-571500" algn="r" rtl="1">
              <a:buFont typeface="Arial" panose="020B0604020202020204" pitchFamily="34" charset="0"/>
              <a:buChar char="•"/>
            </a:pPr>
            <a:endParaRPr lang="fa-IR" sz="3600" dirty="0">
              <a:effectLst/>
              <a:latin typeface=".SF UI"/>
            </a:endParaRPr>
          </a:p>
          <a:p>
            <a:pPr algn="r" rtl="1"/>
            <a:r>
              <a:rPr lang="fa-IR" sz="2600" dirty="0"/>
              <a:t>     </a:t>
            </a:r>
            <a:endParaRPr lang="x-none" sz="2600" dirty="0"/>
          </a:p>
        </p:txBody>
      </p:sp>
    </p:spTree>
    <p:extLst>
      <p:ext uri="{BB962C8B-B14F-4D97-AF65-F5344CB8AC3E}">
        <p14:creationId xmlns:p14="http://schemas.microsoft.com/office/powerpoint/2010/main" val="415497068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D983A-A576-5877-39AF-535A6EBD3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Title 1">
            <a:extLst>
              <a:ext uri="{FF2B5EF4-FFF2-40B4-BE49-F238E27FC236}">
                <a16:creationId xmlns:a16="http://schemas.microsoft.com/office/drawing/2014/main" id="{406E454B-A0AD-6008-3AEC-5E7A68E8D7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1591" y="353605"/>
            <a:ext cx="9466118" cy="96394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>
              <a:defRPr sz="2400" b="1"/>
            </a:pPr>
            <a:r>
              <a:rPr dirty="0"/>
              <a:t> </a:t>
            </a:r>
            <a:br>
              <a:rPr dirty="0"/>
            </a:br>
            <a:r>
              <a:rPr lang="fa-IR" sz="3600" dirty="0">
                <a:solidFill>
                  <a:srgbClr val="FF0000"/>
                </a:solidFill>
              </a:rPr>
              <a:t>آزمایشات</a:t>
            </a:r>
            <a:endParaRPr sz="3600" dirty="0">
              <a:solidFill>
                <a:srgbClr val="FF0000"/>
              </a:solidFill>
            </a:endParaRPr>
          </a:p>
        </p:txBody>
      </p:sp>
      <p:graphicFrame>
        <p:nvGraphicFramePr>
          <p:cNvPr id="2" name="Table 5">
            <a:extLst>
              <a:ext uri="{FF2B5EF4-FFF2-40B4-BE49-F238E27FC236}">
                <a16:creationId xmlns:a16="http://schemas.microsoft.com/office/drawing/2014/main" id="{D8F8D7B4-D0D6-A884-453D-1999BE260B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7487370"/>
              </p:ext>
            </p:extLst>
          </p:nvPr>
        </p:nvGraphicFramePr>
        <p:xfrm>
          <a:off x="166067" y="2410258"/>
          <a:ext cx="5044750" cy="2808969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2522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2375">
                  <a:extLst>
                    <a:ext uri="{9D8B030D-6E8A-4147-A177-3AD203B41FA5}">
                      <a16:colId xmlns:a16="http://schemas.microsoft.com/office/drawing/2014/main" val="1688724271"/>
                    </a:ext>
                  </a:extLst>
                </a:gridCol>
              </a:tblGrid>
              <a:tr h="811448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2800" dirty="0">
                          <a:solidFill>
                            <a:srgbClr val="191E25"/>
                          </a:solidFill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CBC</a:t>
                      </a: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fa-IR" sz="2800" dirty="0">
                          <a:sym typeface="Arial"/>
                        </a:rPr>
                        <a:t>2/2</a:t>
                      </a:r>
                      <a:r>
                        <a:rPr lang="fa-IR" sz="2800" dirty="0">
                          <a:sym typeface="Wingdings" panose="05000000000000000000" pitchFamily="2" charset="2"/>
                        </a:rPr>
                        <a:t>2/11</a:t>
                      </a: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486608201"/>
                  </a:ext>
                </a:extLst>
              </a:tr>
              <a:tr h="539466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2800" dirty="0">
                          <a:solidFill>
                            <a:srgbClr val="191E25"/>
                          </a:solidFill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WBC</a:t>
                      </a:r>
                      <a:endParaRPr sz="2800" dirty="0">
                        <a:solidFill>
                          <a:srgbClr val="191E25"/>
                        </a:solidFill>
                        <a:effectLst>
                          <a:outerShdw blurRad="38100" dist="38100" dir="2700000" rotWithShape="0">
                            <a:srgbClr val="000000">
                              <a:alpha val="43137"/>
                            </a:srgbClr>
                          </a:outerShdw>
                        </a:effectLst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fa-IR" sz="2800" dirty="0">
                          <a:sym typeface="Arial"/>
                        </a:rPr>
                        <a:t>20.2</a:t>
                      </a:r>
                      <a:r>
                        <a:rPr lang="fa-IR" sz="2800" dirty="0">
                          <a:sym typeface="Wingdings" panose="05000000000000000000" pitchFamily="2" charset="2"/>
                        </a:rPr>
                        <a:t>9.9</a:t>
                      </a: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149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2800" dirty="0">
                          <a:solidFill>
                            <a:srgbClr val="191E25"/>
                          </a:solidFill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Hb</a:t>
                      </a:r>
                      <a:endParaRPr sz="2800" dirty="0">
                        <a:solidFill>
                          <a:srgbClr val="191E25"/>
                        </a:solidFill>
                        <a:effectLst>
                          <a:outerShdw blurRad="38100" dist="38100" dir="2700000" rotWithShape="0">
                            <a:srgbClr val="000000">
                              <a:alpha val="43137"/>
                            </a:srgbClr>
                          </a:outerShdw>
                        </a:effectLst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fa-IR" sz="2800" dirty="0">
                          <a:sym typeface="Arial"/>
                        </a:rPr>
                        <a:t>12</a:t>
                      </a:r>
                      <a:r>
                        <a:rPr lang="fa-IR" sz="2800" dirty="0">
                          <a:sym typeface="Wingdings" panose="05000000000000000000" pitchFamily="2" charset="2"/>
                        </a:rPr>
                        <a:t>5.57.8</a:t>
                      </a: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1091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2800" dirty="0">
                          <a:solidFill>
                            <a:srgbClr val="191E25"/>
                          </a:solidFill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PLT</a:t>
                      </a:r>
                      <a:r>
                        <a:rPr sz="2800" dirty="0">
                          <a:solidFill>
                            <a:srgbClr val="191E25"/>
                          </a:solidFill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 </a:t>
                      </a: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fa-IR" sz="2800" dirty="0">
                          <a:sym typeface="Arial"/>
                        </a:rPr>
                        <a:t>230</a:t>
                      </a:r>
                      <a:r>
                        <a:rPr lang="fa-IR" sz="2800" dirty="0">
                          <a:sym typeface="Wingdings" panose="05000000000000000000" pitchFamily="2" charset="2"/>
                        </a:rPr>
                        <a:t>160</a:t>
                      </a: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815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2800" dirty="0" err="1">
                          <a:solidFill>
                            <a:srgbClr val="191E25"/>
                          </a:solidFill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neut</a:t>
                      </a:r>
                      <a:endParaRPr sz="2800" dirty="0">
                        <a:solidFill>
                          <a:srgbClr val="191E25"/>
                        </a:solidFill>
                        <a:effectLst>
                          <a:outerShdw blurRad="38100" dist="38100" dir="2700000" rotWithShape="0">
                            <a:srgbClr val="000000">
                              <a:alpha val="43137"/>
                            </a:srgbClr>
                          </a:outerShdw>
                        </a:effectLst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fa-IR" sz="2800" dirty="0">
                          <a:sym typeface="Arial"/>
                        </a:rPr>
                        <a:t>88</a:t>
                      </a:r>
                      <a:r>
                        <a:rPr lang="en-US" sz="2800" dirty="0">
                          <a:sym typeface="Arial"/>
                        </a:rPr>
                        <a:t>%</a:t>
                      </a:r>
                      <a:r>
                        <a:rPr lang="en-US" sz="2800" dirty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fa-IR" sz="2800" dirty="0">
                          <a:sym typeface="Wingdings" panose="05000000000000000000" pitchFamily="2" charset="2"/>
                        </a:rPr>
                        <a:t>84</a:t>
                      </a:r>
                      <a:r>
                        <a:rPr lang="en-US" sz="2800" dirty="0">
                          <a:sym typeface="Wingdings" panose="05000000000000000000" pitchFamily="2" charset="2"/>
                        </a:rPr>
                        <a:t>%</a:t>
                      </a: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F621105A-7728-26EF-9EBE-265AB99F3F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6765131"/>
              </p:ext>
            </p:extLst>
          </p:nvPr>
        </p:nvGraphicFramePr>
        <p:xfrm>
          <a:off x="5356903" y="2410259"/>
          <a:ext cx="5044750" cy="2808969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2522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2375">
                  <a:extLst>
                    <a:ext uri="{9D8B030D-6E8A-4147-A177-3AD203B41FA5}">
                      <a16:colId xmlns:a16="http://schemas.microsoft.com/office/drawing/2014/main" val="1688724271"/>
                    </a:ext>
                  </a:extLst>
                </a:gridCol>
              </a:tblGrid>
              <a:tr h="811448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2800" dirty="0">
                          <a:solidFill>
                            <a:srgbClr val="191E25"/>
                          </a:solidFill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VBG</a:t>
                      </a: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486608201"/>
                  </a:ext>
                </a:extLst>
              </a:tr>
              <a:tr h="539466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2800" dirty="0">
                          <a:solidFill>
                            <a:srgbClr val="191E25"/>
                          </a:solidFill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PH</a:t>
                      </a:r>
                      <a:endParaRPr sz="2800" dirty="0">
                        <a:solidFill>
                          <a:srgbClr val="191E25"/>
                        </a:solidFill>
                        <a:effectLst>
                          <a:outerShdw blurRad="38100" dist="38100" dir="2700000" rotWithShape="0">
                            <a:srgbClr val="000000">
                              <a:alpha val="43137"/>
                            </a:srgbClr>
                          </a:outerShdw>
                        </a:effectLst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2800" dirty="0">
                          <a:sym typeface="Arial"/>
                        </a:rPr>
                        <a:t>7.</a:t>
                      </a:r>
                      <a:r>
                        <a:rPr lang="fa-IR" sz="2800" dirty="0">
                          <a:sym typeface="Arial"/>
                        </a:rPr>
                        <a:t>19</a:t>
                      </a:r>
                      <a:r>
                        <a:rPr lang="en-US" sz="2800" dirty="0">
                          <a:sym typeface="Wingdings" panose="05000000000000000000" pitchFamily="2" charset="2"/>
                        </a:rPr>
                        <a:t>7.</a:t>
                      </a:r>
                      <a:r>
                        <a:rPr lang="fa-IR" sz="2800" dirty="0">
                          <a:sym typeface="Wingdings" panose="05000000000000000000" pitchFamily="2" charset="2"/>
                        </a:rPr>
                        <a:t>38</a:t>
                      </a: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149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2800" dirty="0">
                          <a:solidFill>
                            <a:srgbClr val="191E25"/>
                          </a:solidFill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PCO2</a:t>
                      </a:r>
                      <a:endParaRPr sz="2800" dirty="0">
                        <a:solidFill>
                          <a:srgbClr val="191E25"/>
                        </a:solidFill>
                        <a:effectLst>
                          <a:outerShdw blurRad="38100" dist="38100" dir="2700000" rotWithShape="0">
                            <a:srgbClr val="000000">
                              <a:alpha val="43137"/>
                            </a:srgbClr>
                          </a:outerShdw>
                        </a:effectLst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fa-IR" sz="2800" dirty="0">
                          <a:sym typeface="Arial"/>
                        </a:rPr>
                        <a:t>34</a:t>
                      </a:r>
                      <a:r>
                        <a:rPr lang="en-US" sz="2800" dirty="0">
                          <a:sym typeface="Wingdings" panose="05000000000000000000" pitchFamily="2" charset="2"/>
                        </a:rPr>
                        <a:t>35</a:t>
                      </a:r>
                      <a:r>
                        <a:rPr lang="fa-IR" sz="2800" dirty="0">
                          <a:sym typeface="Wingdings" panose="05000000000000000000" pitchFamily="2" charset="2"/>
                        </a:rPr>
                        <a:t>.5</a:t>
                      </a: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1091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2800" dirty="0">
                          <a:solidFill>
                            <a:srgbClr val="191E25"/>
                          </a:solidFill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HCO3-</a:t>
                      </a:r>
                      <a:r>
                        <a:rPr sz="2800" dirty="0">
                          <a:solidFill>
                            <a:srgbClr val="191E25"/>
                          </a:solidFill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 </a:t>
                      </a: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fa-IR" sz="2800" dirty="0">
                          <a:sym typeface="Arial"/>
                        </a:rPr>
                        <a:t>12.4</a:t>
                      </a:r>
                      <a:r>
                        <a:rPr lang="en-US" sz="2800" dirty="0">
                          <a:sym typeface="Wingdings" panose="05000000000000000000" pitchFamily="2" charset="2"/>
                        </a:rPr>
                        <a:t>22.1</a:t>
                      </a:r>
                      <a:r>
                        <a:rPr lang="fa-IR" sz="2800" dirty="0">
                          <a:sym typeface="Wingdings" panose="05000000000000000000" pitchFamily="2" charset="2"/>
                        </a:rPr>
                        <a:t>9</a:t>
                      </a: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815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2800" dirty="0" err="1">
                          <a:solidFill>
                            <a:srgbClr val="191E25"/>
                          </a:solidFill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BEecf</a:t>
                      </a:r>
                      <a:endParaRPr sz="2800" dirty="0">
                        <a:solidFill>
                          <a:srgbClr val="191E25"/>
                        </a:solidFill>
                        <a:effectLst>
                          <a:outerShdw blurRad="38100" dist="38100" dir="2700000" rotWithShape="0">
                            <a:srgbClr val="000000">
                              <a:alpha val="43137"/>
                            </a:srgbClr>
                          </a:outerShdw>
                        </a:effectLst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fa-IR" sz="2800" dirty="0">
                          <a:sym typeface="Wingdings" panose="05000000000000000000" pitchFamily="2" charset="2"/>
                        </a:rPr>
                        <a:t>15.5-</a:t>
                      </a:r>
                      <a:r>
                        <a:rPr lang="en-US" sz="2800" dirty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fa-IR" sz="2800" dirty="0">
                          <a:sym typeface="Wingdings" panose="05000000000000000000" pitchFamily="2" charset="2"/>
                        </a:rPr>
                        <a:t>5.16-</a:t>
                      </a: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8374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="" xmlns:m="http://schemas.openxmlformats.org/officeDocument/2006/math" xmlns:a14="http://schemas.microsoft.com/office/drawing/2010/main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Title 1"/>
          <p:cNvSpPr txBox="1">
            <a:spLocks noGrp="1"/>
          </p:cNvSpPr>
          <p:nvPr>
            <p:ph type="title"/>
          </p:nvPr>
        </p:nvSpPr>
        <p:spPr>
          <a:xfrm>
            <a:off x="698240" y="0"/>
            <a:ext cx="9466118" cy="963948"/>
          </a:xfrm>
          <a:prstGeom prst="rect">
            <a:avLst/>
          </a:prstGeom>
        </p:spPr>
        <p:txBody>
          <a:bodyPr/>
          <a:lstStyle/>
          <a:p>
            <a:pPr algn="ctr">
              <a:defRPr sz="2400" b="1"/>
            </a:pPr>
            <a:r>
              <a:rPr dirty="0"/>
              <a:t> </a:t>
            </a:r>
            <a:br>
              <a:rPr dirty="0"/>
            </a:br>
            <a:endParaRPr dirty="0"/>
          </a:p>
        </p:txBody>
      </p:sp>
      <p:graphicFrame>
        <p:nvGraphicFramePr>
          <p:cNvPr id="472" name="Table 5"/>
          <p:cNvGraphicFramePr/>
          <p:nvPr>
            <p:extLst>
              <p:ext uri="{D42A27DB-BD31-4B8C-83A1-F6EECF244321}">
                <p14:modId xmlns:p14="http://schemas.microsoft.com/office/powerpoint/2010/main" val="2718715375"/>
              </p:ext>
            </p:extLst>
          </p:nvPr>
        </p:nvGraphicFramePr>
        <p:xfrm>
          <a:off x="184539" y="34428"/>
          <a:ext cx="5044750" cy="6794304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2522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2375">
                  <a:extLst>
                    <a:ext uri="{9D8B030D-6E8A-4147-A177-3AD203B41FA5}">
                      <a16:colId xmlns:a16="http://schemas.microsoft.com/office/drawing/2014/main" val="1688724271"/>
                    </a:ext>
                  </a:extLst>
                </a:gridCol>
              </a:tblGrid>
              <a:tr h="811448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2800" dirty="0">
                          <a:solidFill>
                            <a:srgbClr val="191E25"/>
                          </a:solidFill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Biochemistry</a:t>
                      </a: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486608201"/>
                  </a:ext>
                </a:extLst>
              </a:tr>
              <a:tr h="539466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800" dirty="0">
                          <a:solidFill>
                            <a:srgbClr val="191E25"/>
                          </a:solidFill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BS</a:t>
                      </a: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fa-IR" sz="2800" dirty="0">
                          <a:sym typeface="Arial"/>
                        </a:rPr>
                        <a:t>101</a:t>
                      </a: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149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800" dirty="0">
                          <a:solidFill>
                            <a:srgbClr val="191E25"/>
                          </a:solidFill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Urea</a:t>
                      </a: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fa-IR" sz="2800" dirty="0">
                          <a:sym typeface="Arial"/>
                        </a:rPr>
                        <a:t>36</a:t>
                      </a:r>
                      <a:r>
                        <a:rPr lang="en-US" sz="2800" dirty="0">
                          <a:sym typeface="Wingdings" panose="05000000000000000000" pitchFamily="2" charset="2"/>
                        </a:rPr>
                        <a:t>28</a:t>
                      </a: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1091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800" dirty="0">
                          <a:solidFill>
                            <a:srgbClr val="191E25"/>
                          </a:solidFill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Creatinine </a:t>
                      </a: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fa-IR" sz="2800" dirty="0">
                          <a:sym typeface="Arial"/>
                        </a:rPr>
                        <a:t>3</a:t>
                      </a:r>
                      <a:r>
                        <a:rPr lang="en-US" sz="2800" dirty="0">
                          <a:sym typeface="Arial"/>
                        </a:rPr>
                        <a:t>.1</a:t>
                      </a:r>
                      <a:r>
                        <a:rPr lang="en-US" sz="2800" dirty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fa-IR" sz="2800" dirty="0">
                          <a:sym typeface="Wingdings" panose="05000000000000000000" pitchFamily="2" charset="2"/>
                        </a:rPr>
                        <a:t>0.9</a:t>
                      </a: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815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2800" dirty="0">
                          <a:solidFill>
                            <a:srgbClr val="191E25"/>
                          </a:solidFill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Na</a:t>
                      </a:r>
                      <a:endParaRPr sz="2800" dirty="0">
                        <a:solidFill>
                          <a:srgbClr val="191E25"/>
                        </a:solidFill>
                        <a:effectLst>
                          <a:outerShdw blurRad="38100" dist="38100" dir="2700000" rotWithShape="0">
                            <a:srgbClr val="000000">
                              <a:alpha val="43137"/>
                            </a:srgbClr>
                          </a:outerShdw>
                        </a:effectLst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fa-IR" sz="2800" dirty="0">
                          <a:sym typeface="Arial"/>
                        </a:rPr>
                        <a:t>137</a:t>
                      </a:r>
                      <a:r>
                        <a:rPr lang="en-US" sz="2800" dirty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fa-IR" sz="2800" dirty="0">
                          <a:sym typeface="Wingdings" panose="05000000000000000000" pitchFamily="2" charset="2"/>
                        </a:rPr>
                        <a:t>142</a:t>
                      </a: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2815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800" dirty="0">
                          <a:solidFill>
                            <a:srgbClr val="191E25"/>
                          </a:solidFill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K </a:t>
                      </a: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fa-IR" sz="2800" dirty="0">
                          <a:sym typeface="Arial"/>
                        </a:rPr>
                        <a:t>4.5</a:t>
                      </a:r>
                      <a:r>
                        <a:rPr lang="en-US" sz="2800" dirty="0">
                          <a:sym typeface="Wingdings" panose="05000000000000000000" pitchFamily="2" charset="2"/>
                        </a:rPr>
                        <a:t>3.5</a:t>
                      </a: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815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800" dirty="0"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C</a:t>
                      </a:r>
                      <a:r>
                        <a:rPr lang="en-US" sz="2800" dirty="0"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a</a:t>
                      </a:r>
                      <a:endParaRPr sz="2800" dirty="0">
                        <a:effectLst>
                          <a:outerShdw blurRad="38100" dist="38100" dir="2700000" rotWithShape="0">
                            <a:srgbClr val="000000">
                              <a:alpha val="43137"/>
                            </a:srgbClr>
                          </a:outerShdw>
                        </a:effectLst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2800" dirty="0">
                          <a:sym typeface="Arial"/>
                        </a:rPr>
                        <a:t>8</a:t>
                      </a: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2815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2800" dirty="0"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Mg</a:t>
                      </a:r>
                      <a:endParaRPr sz="2800" dirty="0">
                        <a:effectLst>
                          <a:outerShdw blurRad="38100" dist="38100" dir="2700000" rotWithShape="0">
                            <a:srgbClr val="000000">
                              <a:alpha val="43137"/>
                            </a:srgbClr>
                          </a:outerShdw>
                        </a:effectLst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2800" dirty="0">
                          <a:sym typeface="Arial"/>
                        </a:rPr>
                        <a:t>2.1</a:t>
                      </a: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2815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2800" dirty="0"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Bili</a:t>
                      </a:r>
                      <a:endParaRPr sz="2800" dirty="0">
                        <a:effectLst>
                          <a:outerShdw blurRad="38100" dist="38100" dir="2700000" rotWithShape="0">
                            <a:srgbClr val="000000">
                              <a:alpha val="43137"/>
                            </a:srgbClr>
                          </a:outerShdw>
                        </a:effectLst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2800" dirty="0">
                          <a:sym typeface="Arial"/>
                        </a:rPr>
                        <a:t>T:0.</a:t>
                      </a:r>
                      <a:r>
                        <a:rPr lang="fa-IR" sz="2800" dirty="0">
                          <a:sym typeface="Arial"/>
                        </a:rPr>
                        <a:t>7</a:t>
                      </a:r>
                      <a:r>
                        <a:rPr lang="en-US" sz="2800" baseline="0" dirty="0">
                          <a:sym typeface="Arial"/>
                        </a:rPr>
                        <a:t>    D:0.</a:t>
                      </a:r>
                      <a:r>
                        <a:rPr lang="fa-IR" sz="2800" baseline="0" dirty="0">
                          <a:sym typeface="Arial"/>
                        </a:rPr>
                        <a:t>4</a:t>
                      </a: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2815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800" dirty="0"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AST</a:t>
                      </a: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fa-IR" sz="2800" dirty="0">
                          <a:sym typeface="Arial"/>
                        </a:rPr>
                        <a:t>94</a:t>
                      </a:r>
                      <a:r>
                        <a:rPr lang="fa-IR" sz="2800" dirty="0">
                          <a:sym typeface="Wingdings" panose="05000000000000000000" pitchFamily="2" charset="2"/>
                        </a:rPr>
                        <a:t>243</a:t>
                      </a: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2815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800" dirty="0"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ALT</a:t>
                      </a: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fa-IR" sz="2800" dirty="0">
                          <a:sym typeface="Arial"/>
                        </a:rPr>
                        <a:t>146</a:t>
                      </a:r>
                      <a:r>
                        <a:rPr lang="fa-IR" sz="2800" dirty="0">
                          <a:sym typeface="Wingdings" panose="05000000000000000000" pitchFamily="2" charset="2"/>
                        </a:rPr>
                        <a:t>552</a:t>
                      </a: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2815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800" dirty="0"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ALP</a:t>
                      </a: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fa-IR" sz="2800" dirty="0">
                          <a:sym typeface="Arial"/>
                        </a:rPr>
                        <a:t>108</a:t>
                      </a:r>
                      <a:r>
                        <a:rPr lang="fa-IR" sz="2800" dirty="0">
                          <a:sym typeface="Wingdings" panose="05000000000000000000" pitchFamily="2" charset="2"/>
                        </a:rPr>
                        <a:t>118</a:t>
                      </a: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2815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2800" dirty="0"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Amylase</a:t>
                      </a:r>
                      <a:endParaRPr sz="2800" dirty="0">
                        <a:effectLst>
                          <a:outerShdw blurRad="38100" dist="38100" dir="2700000" rotWithShape="0">
                            <a:srgbClr val="000000">
                              <a:alpha val="43137"/>
                            </a:srgbClr>
                          </a:outerShdw>
                        </a:effectLst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fa-IR" sz="2800" dirty="0">
                          <a:sym typeface="Arial"/>
                        </a:rPr>
                        <a:t>265</a:t>
                      </a:r>
                      <a:r>
                        <a:rPr lang="fa-IR" sz="2800" dirty="0">
                          <a:sym typeface="Wingdings" panose="05000000000000000000" pitchFamily="2" charset="2"/>
                        </a:rPr>
                        <a:t>378</a:t>
                      </a: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42815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2800" dirty="0">
                          <a:effectLst>
                            <a:outerShdw blurRad="38100" dist="38100" dir="2700000" rotWithShape="0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Arial"/>
                        </a:rPr>
                        <a:t>Lipase</a:t>
                      </a:r>
                      <a:endParaRPr sz="2800" dirty="0">
                        <a:effectLst>
                          <a:outerShdw blurRad="38100" dist="38100" dir="2700000" rotWithShape="0">
                            <a:srgbClr val="000000">
                              <a:alpha val="43137"/>
                            </a:srgbClr>
                          </a:outerShdw>
                        </a:effectLst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fa-IR" sz="2800" dirty="0">
                          <a:sym typeface="Arial"/>
                        </a:rPr>
                        <a:t>35</a:t>
                      </a:r>
                      <a:r>
                        <a:rPr lang="fa-IR" sz="2800" dirty="0">
                          <a:sym typeface="Wingdings" panose="05000000000000000000" pitchFamily="2" charset="2"/>
                        </a:rPr>
                        <a:t>160</a:t>
                      </a:r>
                      <a:endParaRPr sz="2800" dirty="0">
                        <a:sym typeface="Arial"/>
                      </a:endParaRPr>
                    </a:p>
                  </a:txBody>
                  <a:tcPr marL="7620" marR="7620" marT="7620" marB="7620" anchor="ctr" horzOverflow="overflow"/>
                </a:tc>
                <a:extLst>
                  <a:ext uri="{0D108BD9-81ED-4DB2-BD59-A6C34878D82A}">
                    <a16:rowId xmlns:a16="http://schemas.microsoft.com/office/drawing/2014/main" val="3697718469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696108"/>
              </p:ext>
            </p:extLst>
          </p:nvPr>
        </p:nvGraphicFramePr>
        <p:xfrm>
          <a:off x="5495025" y="215662"/>
          <a:ext cx="4406182" cy="1984076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203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3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6019">
                <a:tc>
                  <a:txBody>
                    <a:bodyPr/>
                    <a:lstStyle/>
                    <a:p>
                      <a:r>
                        <a:rPr lang="en-US" b="0" dirty="0" err="1"/>
                        <a:t>Hormon</a:t>
                      </a:r>
                      <a:r>
                        <a:rPr lang="en-US" b="0" baseline="0" dirty="0"/>
                        <a:t> Analysis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01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 19-9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8.78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01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01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AFP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421077"/>
              </p:ext>
            </p:extLst>
          </p:nvPr>
        </p:nvGraphicFramePr>
        <p:xfrm>
          <a:off x="5503651" y="2505334"/>
          <a:ext cx="4546122" cy="3058705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273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3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1741">
                <a:tc>
                  <a:txBody>
                    <a:bodyPr/>
                    <a:lstStyle/>
                    <a:p>
                      <a:pPr algn="ctr"/>
                      <a:r>
                        <a:rPr lang="fa-IR" b="0" dirty="0"/>
                        <a:t>پنل عفونی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174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HBS 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174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HBS 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Neg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174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HCV 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Neg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174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HIV 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Neg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="" xmlns:m="http://schemas.openxmlformats.org/officeDocument/2006/math" xmlns:a14="http://schemas.microsoft.com/office/drawing/2010/main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7" name="Picture 3" descr="C:\Users\user\Desktop\Screenshot_20260501-205846_Samsung Internet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4644" y="181155"/>
            <a:ext cx="3425046" cy="6487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503068"/>
              </p:ext>
            </p:extLst>
          </p:nvPr>
        </p:nvGraphicFramePr>
        <p:xfrm>
          <a:off x="5124090" y="1949570"/>
          <a:ext cx="4285412" cy="1589208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1427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2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973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ESR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27</a:t>
                      </a:r>
                      <a:r>
                        <a:rPr lang="en-US" dirty="0">
                          <a:sym typeface="Wingdings" panose="05000000000000000000" pitchFamily="2" charset="2"/>
                        </a:rPr>
                        <a:t>75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973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CRP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</a:t>
                      </a:r>
                      <a:r>
                        <a:rPr lang="en-US" dirty="0">
                          <a:sym typeface="Wingdings" panose="05000000000000000000" pitchFamily="2" charset="2"/>
                        </a:rPr>
                        <a:t>60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973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B/C*2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Neg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142990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1_Office Theme">
  <a:themeElements>
    <a:clrScheme name="1_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8F8F8F"/>
      </a:accent3>
      <a:accent4>
        <a:srgbClr val="707070"/>
      </a:accent4>
      <a:accent5>
        <a:srgbClr val="B5CBE7"/>
      </a:accent5>
      <a:accent6>
        <a:srgbClr val="D7712B"/>
      </a:accent6>
      <a:hlink>
        <a:srgbClr val="0000FF"/>
      </a:hlink>
      <a:folHlink>
        <a:srgbClr val="FF00FF"/>
      </a:folHlink>
    </a:clrScheme>
    <a:fontScheme name="1_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1_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B Nazanin"/>
            <a:ea typeface="B Nazanin"/>
            <a:cs typeface="B Nazanin"/>
            <a:sym typeface="B Nazani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1_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8F8F8F"/>
      </a:accent3>
      <a:accent4>
        <a:srgbClr val="707070"/>
      </a:accent4>
      <a:accent5>
        <a:srgbClr val="B5CBE7"/>
      </a:accent5>
      <a:accent6>
        <a:srgbClr val="D7712B"/>
      </a:accent6>
      <a:hlink>
        <a:srgbClr val="0000FF"/>
      </a:hlink>
      <a:folHlink>
        <a:srgbClr val="FF00FF"/>
      </a:folHlink>
    </a:clrScheme>
    <a:fontScheme name="1_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1_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B Nazanin"/>
            <a:ea typeface="B Nazanin"/>
            <a:cs typeface="B Nazanin"/>
            <a:sym typeface="B Nazani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821</Words>
  <Application>Microsoft Office PowerPoint</Application>
  <PresentationFormat>Widescreen</PresentationFormat>
  <Paragraphs>198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.SF UI</vt:lpstr>
      <vt:lpstr>Arial</vt:lpstr>
      <vt:lpstr>B Nazanin</vt:lpstr>
      <vt:lpstr>Calibri</vt:lpstr>
      <vt:lpstr>Wingdings</vt:lpstr>
      <vt:lpstr>1_Office Theme</vt:lpstr>
      <vt:lpstr>اپروچ به توده های کبدی با تظاهر حاد </vt:lpstr>
      <vt:lpstr>معرفی بیمار </vt:lpstr>
      <vt:lpstr>معرفی بیمار </vt:lpstr>
      <vt:lpstr>یافته های اولیه </vt:lpstr>
      <vt:lpstr>یافته های اولیه </vt:lpstr>
      <vt:lpstr>Problem list </vt:lpstr>
      <vt:lpstr>  آزمایشات</vt:lpstr>
      <vt:lpstr>  </vt:lpstr>
      <vt:lpstr>PowerPoint Presentation</vt:lpstr>
      <vt:lpstr>یافته های تصویربرداری</vt:lpstr>
      <vt:lpstr>یافته های تصویربرداری</vt:lpstr>
      <vt:lpstr>یافته های تصویربرداری</vt:lpstr>
      <vt:lpstr>تشخیص های افتراقی توده های کبدی با تظاهر حاد</vt:lpstr>
      <vt:lpstr>الگوریتم تشخیصی</vt:lpstr>
      <vt:lpstr>الگوریتم تشخیصی</vt:lpstr>
      <vt:lpstr>رویکرد درمانی به توده های کبدی</vt:lpstr>
      <vt:lpstr>رویکرد درمانی به توده های کبدی</vt:lpstr>
      <vt:lpstr>PowerPoint Presentation</vt:lpstr>
      <vt:lpstr>PowerPoint Presentation</vt:lpstr>
      <vt:lpstr>رویکرد درمانی درمورد کیس ما</vt:lpstr>
      <vt:lpstr> با تشکر از توجه شما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modiriat01</dc:creator>
  <cp:lastModifiedBy>modiriat01</cp:lastModifiedBy>
  <cp:revision>103</cp:revision>
  <dcterms:modified xsi:type="dcterms:W3CDTF">2026-05-11T08:21:02Z</dcterms:modified>
</cp:coreProperties>
</file>