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5" r:id="rId8"/>
    <p:sldId id="268" r:id="rId9"/>
    <p:sldId id="278" r:id="rId10"/>
    <p:sldId id="276" r:id="rId11"/>
    <p:sldId id="277" r:id="rId12"/>
    <p:sldId id="333" r:id="rId13"/>
    <p:sldId id="311" r:id="rId14"/>
    <p:sldId id="329" r:id="rId15"/>
    <p:sldId id="331" r:id="rId16"/>
    <p:sldId id="319" r:id="rId17"/>
    <p:sldId id="338" r:id="rId18"/>
    <p:sldId id="330" r:id="rId19"/>
    <p:sldId id="332" r:id="rId20"/>
    <p:sldId id="320" r:id="rId21"/>
    <p:sldId id="316" r:id="rId22"/>
    <p:sldId id="342" r:id="rId23"/>
    <p:sldId id="334" r:id="rId24"/>
    <p:sldId id="343" r:id="rId25"/>
    <p:sldId id="317" r:id="rId26"/>
    <p:sldId id="335" r:id="rId27"/>
    <p:sldId id="339" r:id="rId28"/>
    <p:sldId id="340" r:id="rId29"/>
    <p:sldId id="341" r:id="rId30"/>
    <p:sldId id="34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1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1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8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1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3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4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57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0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84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83D4E9-8284-4196-9A4B-9C4D7D45FA69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7EFE47-3FD0-4B24-B567-DC992C7D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1" y="1871131"/>
            <a:ext cx="7287905" cy="1581753"/>
          </a:xfrm>
        </p:spPr>
        <p:txBody>
          <a:bodyPr/>
          <a:lstStyle/>
          <a:p>
            <a:r>
              <a:rPr lang="en-US" sz="4000" b="1" dirty="0"/>
              <a:t>Approach to Lower GIB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16904"/>
            <a:ext cx="6815669" cy="1320802"/>
          </a:xfrm>
        </p:spPr>
        <p:txBody>
          <a:bodyPr/>
          <a:lstStyle/>
          <a:p>
            <a:r>
              <a:rPr lang="fa-IR" dirty="0"/>
              <a:t>استاد راهنما دکترمنصوری (متخصص داخلی)</a:t>
            </a:r>
          </a:p>
          <a:p>
            <a:r>
              <a:rPr lang="fa-IR" dirty="0"/>
              <a:t>ارایه دهنده مرجان آسودگی (دستیار پزشکی خانواده)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6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93" y="1188330"/>
            <a:ext cx="10513243" cy="38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Resuscitation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Cardiac monitoring and pulse oximetry </a:t>
            </a:r>
          </a:p>
          <a:p>
            <a:r>
              <a:rPr lang="en-US" dirty="0"/>
              <a:t>Supplement oxygen by nasal cannula </a:t>
            </a:r>
          </a:p>
          <a:p>
            <a:r>
              <a:rPr lang="en-US" dirty="0"/>
              <a:t>NPO if urgent upper endoscopy is needed </a:t>
            </a:r>
          </a:p>
          <a:p>
            <a:r>
              <a:rPr lang="en-US" dirty="0"/>
              <a:t>IV Fluid resuscitation with isotonic serums (as bridging to blood transfusion)</a:t>
            </a:r>
          </a:p>
          <a:p>
            <a:r>
              <a:rPr lang="en-US" dirty="0"/>
              <a:t>Type and cross-match </a:t>
            </a:r>
          </a:p>
          <a:p>
            <a:r>
              <a:rPr lang="en-US" dirty="0"/>
              <a:t>Blood transfusion (Main </a:t>
            </a:r>
            <a:r>
              <a:rPr lang="en-US" dirty="0" err="1"/>
              <a:t>Tx</a:t>
            </a:r>
            <a:r>
              <a:rPr lang="en-US" dirty="0"/>
              <a:t>) – after 2 units of pack cell (Hb:3.9 → 6.2)</a:t>
            </a:r>
          </a:p>
          <a:p>
            <a:r>
              <a:rPr lang="en-US" dirty="0"/>
              <a:t>Surgical consult</a:t>
            </a:r>
          </a:p>
          <a:p>
            <a:r>
              <a:rPr lang="en-US" dirty="0"/>
              <a:t>GI consult </a:t>
            </a:r>
          </a:p>
        </p:txBody>
      </p:sp>
    </p:spTree>
    <p:extLst>
      <p:ext uri="{BB962C8B-B14F-4D97-AF65-F5344CB8AC3E}">
        <p14:creationId xmlns:p14="http://schemas.microsoft.com/office/powerpoint/2010/main" val="27000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Hematochezia </a:t>
            </a:r>
          </a:p>
          <a:p>
            <a:pPr lvl="1"/>
            <a:r>
              <a:rPr lang="en-US" sz="2400" dirty="0"/>
              <a:t>Dark/maroon blood</a:t>
            </a:r>
          </a:p>
          <a:p>
            <a:pPr lvl="1"/>
            <a:r>
              <a:rPr lang="en-US" sz="2400" dirty="0"/>
              <a:t>Bright Red Blood </a:t>
            </a:r>
          </a:p>
          <a:p>
            <a:pPr lvl="1"/>
            <a:r>
              <a:rPr lang="en-US" sz="2400" dirty="0"/>
              <a:t>Clots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5617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Diverticulosis</a:t>
            </a:r>
          </a:p>
          <a:p>
            <a:r>
              <a:rPr lang="en-US" dirty="0"/>
              <a:t>Hemorrhoids </a:t>
            </a:r>
          </a:p>
          <a:p>
            <a:r>
              <a:rPr lang="en-US" dirty="0"/>
              <a:t>Neoplasms/ Polyps</a:t>
            </a:r>
          </a:p>
          <a:p>
            <a:r>
              <a:rPr lang="en-US" dirty="0"/>
              <a:t>Angiodysplasia</a:t>
            </a:r>
          </a:p>
          <a:p>
            <a:r>
              <a:rPr lang="en-US" dirty="0"/>
              <a:t>IBD</a:t>
            </a:r>
          </a:p>
          <a:p>
            <a:r>
              <a:rPr lang="en-US" dirty="0"/>
              <a:t>Radiation induced </a:t>
            </a:r>
          </a:p>
          <a:p>
            <a:r>
              <a:rPr lang="en-US" b="1" i="1" dirty="0"/>
              <a:t>Ischemic colitis </a:t>
            </a:r>
          </a:p>
        </p:txBody>
      </p:sp>
    </p:spTree>
    <p:extLst>
      <p:ext uri="{BB962C8B-B14F-4D97-AF65-F5344CB8AC3E}">
        <p14:creationId xmlns:p14="http://schemas.microsoft.com/office/powerpoint/2010/main" val="381768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to Lower GIB</a:t>
            </a:r>
            <a:endParaRPr lang="fa-I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508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Hemodynamically Stable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Minimal BRBPR </a:t>
            </a:r>
            <a:r>
              <a:rPr lang="en-US" sz="2000" dirty="0"/>
              <a:t>(few drops, on toilet paper, on the surface of stool)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If age&lt;40, No RF, No persistent bleeding, No red flag </a:t>
            </a:r>
            <a:r>
              <a:rPr lang="en-US" b="1" dirty="0"/>
              <a:t>AND</a:t>
            </a:r>
            <a:r>
              <a:rPr lang="en-US" dirty="0"/>
              <a:t> a potential source of bleeding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Others need further investigations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Stable Lower GIB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Colonoscopy – first step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Upper endoscopy if IDA, non self-limiting, multiple episodes</a:t>
            </a:r>
          </a:p>
          <a:p>
            <a:pPr marL="914400" lvl="1" indent="-457200">
              <a:buFont typeface="+mj-lt"/>
              <a:buAutoNum type="alphaLcParenR"/>
            </a:pPr>
            <a:endParaRPr lang="en-US" dirty="0"/>
          </a:p>
          <a:p>
            <a:pPr marL="914400" lvl="1" indent="-457200">
              <a:buFont typeface="+mj-lt"/>
              <a:buAutoNum type="alphaLcParenR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5844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85" y="668189"/>
            <a:ext cx="6018663" cy="55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Presence of </a:t>
            </a:r>
            <a:r>
              <a:rPr lang="en-US" b="1" dirty="0"/>
              <a:t>hemorrhoids does not exclude </a:t>
            </a:r>
            <a:r>
              <a:rPr lang="en-US" dirty="0"/>
              <a:t>a more proximal culprit lesion and could even mask the concomitant bleeding of an early neoplastic lesion.</a:t>
            </a:r>
          </a:p>
          <a:p>
            <a:r>
              <a:rPr lang="en-US" dirty="0"/>
              <a:t>Visualization of a potential bleeding site that is not actively bleeding does not exclude the presence of a more proximal source. The identification of more than one potential bleeding site is common (</a:t>
            </a:r>
            <a:r>
              <a:rPr lang="en-US" dirty="0" err="1"/>
              <a:t>eg</a:t>
            </a:r>
            <a:r>
              <a:rPr lang="en-US" dirty="0"/>
              <a:t>, diverticulosis and hemorrhoids).</a:t>
            </a:r>
          </a:p>
          <a:p>
            <a:r>
              <a:rPr lang="en-US" dirty="0"/>
              <a:t>Even if a lower gastrointestinal tract source is considered possible, these patients are more likely to have </a:t>
            </a:r>
            <a:r>
              <a:rPr lang="en-US" b="1" dirty="0"/>
              <a:t>proximal rather than distal colonic lesions </a:t>
            </a:r>
            <a:r>
              <a:rPr lang="en-US" dirty="0"/>
              <a:t>and should undergo colonoscopy after upper gastrointestinal tract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57334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Unstable/Severe bleeding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resuscitation &amp; stabilization</a:t>
            </a:r>
          </a:p>
          <a:p>
            <a:r>
              <a:rPr lang="en-US" dirty="0"/>
              <a:t>Surgical consult </a:t>
            </a:r>
          </a:p>
          <a:p>
            <a:r>
              <a:rPr lang="en-US" dirty="0"/>
              <a:t>Upper endoscopy</a:t>
            </a:r>
          </a:p>
          <a:p>
            <a:r>
              <a:rPr lang="en-US" dirty="0"/>
              <a:t> Colonoscopy</a:t>
            </a:r>
          </a:p>
          <a:p>
            <a:r>
              <a:rPr lang="en-US" dirty="0"/>
              <a:t>CT angiography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31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6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شکایت: </a:t>
            </a:r>
            <a:r>
              <a:rPr lang="fa-IR" dirty="0"/>
              <a:t>بیمار آقای 46 ساله، ارجاع به اورژانس از درمانگاه پزشکی خانواده به علت ضعف و بی حالی، دفع خون روشن از مقعد و آنمی</a:t>
            </a:r>
          </a:p>
          <a:p>
            <a:pPr algn="r" rtl="1"/>
            <a:r>
              <a:rPr lang="fa-IR" b="1" dirty="0"/>
              <a:t>بیماری فعلی: </a:t>
            </a:r>
            <a:r>
              <a:rPr lang="fa-IR" dirty="0"/>
              <a:t>بیمار آقای 46 ساله بدون بیماری زمینه ای با شکایت: </a:t>
            </a:r>
          </a:p>
          <a:p>
            <a:pPr lvl="1" algn="r" rtl="1"/>
            <a:r>
              <a:rPr lang="fa-IR" dirty="0"/>
              <a:t>دفع خون روشن از رکتوم (</a:t>
            </a:r>
            <a:r>
              <a:rPr lang="en-US" dirty="0"/>
              <a:t>BRBPR</a:t>
            </a:r>
            <a:r>
              <a:rPr lang="fa-IR" dirty="0"/>
              <a:t>) از یک سال قبل به صورت </a:t>
            </a:r>
            <a:r>
              <a:rPr lang="en-US" dirty="0"/>
              <a:t>intermittent</a:t>
            </a:r>
            <a:r>
              <a:rPr lang="fa-IR" dirty="0"/>
              <a:t> که از یک ماه قبل تشدید شده </a:t>
            </a:r>
          </a:p>
          <a:p>
            <a:pPr lvl="1" algn="r" rtl="1"/>
            <a:r>
              <a:rPr lang="fa-IR" dirty="0"/>
              <a:t>با هر نوبت اجابت مزاج خونریزی با حجم متوسط داشته</a:t>
            </a:r>
            <a:r>
              <a:rPr lang="en-US" dirty="0"/>
              <a:t> </a:t>
            </a:r>
            <a:r>
              <a:rPr lang="fa-IR" dirty="0"/>
              <a:t> (پر شدن کاسه توالت از خون)</a:t>
            </a:r>
          </a:p>
          <a:p>
            <a:pPr lvl="1"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1052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733" y="718458"/>
            <a:ext cx="5615343" cy="55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Assessment &amp; </a:t>
            </a:r>
            <a:r>
              <a:rPr lang="en-US" dirty="0" err="1"/>
              <a:t>Managment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Endoscopy</a:t>
            </a:r>
          </a:p>
          <a:p>
            <a:pPr lvl="1"/>
            <a:r>
              <a:rPr lang="en-US" dirty="0" err="1"/>
              <a:t>Gastropathy</a:t>
            </a:r>
            <a:r>
              <a:rPr lang="en-US" dirty="0"/>
              <a:t> (Multiple linear erythematous mucosal at </a:t>
            </a:r>
            <a:r>
              <a:rPr lang="en-US" dirty="0" err="1"/>
              <a:t>antrum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Biopsy – Mild chronic inactive gastritis, Negative for intestinal metaplasia, dysplasia, </a:t>
            </a:r>
            <a:r>
              <a:rPr lang="en-US" dirty="0" err="1"/>
              <a:t>Neg</a:t>
            </a:r>
            <a:r>
              <a:rPr lang="en-US" dirty="0"/>
              <a:t> H Pylori</a:t>
            </a:r>
          </a:p>
          <a:p>
            <a:r>
              <a:rPr lang="en-US" dirty="0"/>
              <a:t>Colonoscopy</a:t>
            </a:r>
          </a:p>
          <a:p>
            <a:pPr lvl="1"/>
            <a:r>
              <a:rPr lang="en-US" dirty="0"/>
              <a:t>Internal hemorrhoid </a:t>
            </a:r>
          </a:p>
          <a:p>
            <a:pPr lvl="1"/>
            <a:r>
              <a:rPr lang="en-US" dirty="0"/>
              <a:t>Normal mucosa and vascular pattern of colon</a:t>
            </a:r>
          </a:p>
          <a:p>
            <a:pPr lvl="1"/>
            <a:r>
              <a:rPr lang="en-US" dirty="0"/>
              <a:t>Biopsy – Negative for neoplasm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26100"/>
            <a:ext cx="9601196" cy="1303867"/>
          </a:xfrm>
        </p:spPr>
        <p:txBody>
          <a:bodyPr/>
          <a:lstStyle/>
          <a:p>
            <a:r>
              <a:rPr lang="en-US" dirty="0"/>
              <a:t>Case: Endoscopy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29967"/>
            <a:ext cx="9601200" cy="22758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260402"/>
            <a:ext cx="9601196" cy="19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12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252" y="598084"/>
            <a:ext cx="9601196" cy="1303867"/>
          </a:xfrm>
        </p:spPr>
        <p:txBody>
          <a:bodyPr/>
          <a:lstStyle/>
          <a:p>
            <a:r>
              <a:rPr lang="en-US" dirty="0"/>
              <a:t>Case: Colonoscopy</a:t>
            </a: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137" y="1612060"/>
            <a:ext cx="9428286" cy="237962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137" y="3991687"/>
            <a:ext cx="9428286" cy="21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5646822" cy="1371600"/>
          </a:xfrm>
        </p:spPr>
        <p:txBody>
          <a:bodyPr>
            <a:normAutofit/>
          </a:bodyPr>
          <a:lstStyle/>
          <a:p>
            <a:r>
              <a:rPr lang="en-US" sz="3000" b="1" dirty="0"/>
              <a:t>Case: CT angiography</a:t>
            </a:r>
            <a:endParaRPr lang="fa-IR" sz="3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210" y="668421"/>
            <a:ext cx="3530157" cy="55028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5743075" cy="1352663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697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Assessment &amp;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CT Angiography </a:t>
            </a:r>
          </a:p>
          <a:p>
            <a:pPr lvl="1"/>
            <a:r>
              <a:rPr lang="en-US" dirty="0"/>
              <a:t>“Thoracic, abdominal and its main branches … are enhanced normally without evident filling defect or contrast extravasation” </a:t>
            </a:r>
          </a:p>
          <a:p>
            <a:r>
              <a:rPr lang="en-US" dirty="0"/>
              <a:t>Abdominal and pelvic ultrasound – Mild splenomegaly (~134mm)/ otherwise NL</a:t>
            </a:r>
          </a:p>
          <a:p>
            <a:r>
              <a:rPr lang="en-US" dirty="0"/>
              <a:t>Hemorrhoid surgery – </a:t>
            </a:r>
            <a:r>
              <a:rPr lang="en-US" dirty="0" err="1"/>
              <a:t>Hemorrhoidectomy</a:t>
            </a:r>
            <a:r>
              <a:rPr lang="en-US" dirty="0"/>
              <a:t> </a:t>
            </a:r>
          </a:p>
          <a:p>
            <a:r>
              <a:rPr lang="en-US" dirty="0"/>
              <a:t>Hematology consult – if anemia is not explained by the amount of hemorrhoid bleeding → small bowel assessment </a:t>
            </a:r>
          </a:p>
          <a:p>
            <a:r>
              <a:rPr lang="en-US" dirty="0"/>
              <a:t>Capsule endoscopy (referred to </a:t>
            </a:r>
            <a:r>
              <a:rPr lang="en-US" dirty="0" err="1"/>
              <a:t>Emam</a:t>
            </a:r>
            <a:r>
              <a:rPr lang="en-US" dirty="0"/>
              <a:t>-Khomeini Hospital)</a:t>
            </a:r>
          </a:p>
        </p:txBody>
      </p:sp>
    </p:spTree>
    <p:extLst>
      <p:ext uri="{BB962C8B-B14F-4D97-AF65-F5344CB8AC3E}">
        <p14:creationId xmlns:p14="http://schemas.microsoft.com/office/powerpoint/2010/main" val="1876691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Primordial Prevention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Promote healthy diet </a:t>
            </a:r>
          </a:p>
          <a:p>
            <a:r>
              <a:rPr lang="en-US" dirty="0"/>
              <a:t>Encourage physical activity </a:t>
            </a:r>
          </a:p>
          <a:p>
            <a:r>
              <a:rPr lang="en-US" dirty="0"/>
              <a:t>Public health policies to:</a:t>
            </a:r>
          </a:p>
          <a:p>
            <a:pPr lvl="1"/>
            <a:r>
              <a:rPr lang="en-US" dirty="0"/>
              <a:t>Reduce unnecessary NSAIDs availability</a:t>
            </a:r>
          </a:p>
          <a:p>
            <a:pPr lvl="1"/>
            <a:r>
              <a:rPr lang="en-US" dirty="0"/>
              <a:t>Limit alcohol and opioid access</a:t>
            </a:r>
          </a:p>
          <a:p>
            <a:r>
              <a:rPr lang="en-US" dirty="0"/>
              <a:t>Population-level education on:</a:t>
            </a:r>
          </a:p>
          <a:p>
            <a:pPr lvl="1"/>
            <a:r>
              <a:rPr lang="en-US" dirty="0"/>
              <a:t>Risk of smoking (IBD, Colon cancer)</a:t>
            </a:r>
          </a:p>
          <a:p>
            <a:pPr lvl="1"/>
            <a:r>
              <a:rPr lang="en-US" dirty="0"/>
              <a:t>Rational medication use (OTC NSAIDs aspirin)</a:t>
            </a:r>
          </a:p>
          <a:p>
            <a:pPr lvl="1"/>
            <a:r>
              <a:rPr lang="en-US" dirty="0"/>
              <a:t>Cancer screening awareness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3387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Prevention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or minimized NSAIDs use</a:t>
            </a:r>
          </a:p>
          <a:p>
            <a:r>
              <a:rPr lang="en-US" dirty="0"/>
              <a:t>Avoid opioids use</a:t>
            </a:r>
          </a:p>
          <a:p>
            <a:r>
              <a:rPr lang="en-US" dirty="0"/>
              <a:t>Appropriate use of aspirin and anticoagulants </a:t>
            </a:r>
          </a:p>
          <a:p>
            <a:r>
              <a:rPr lang="en-US" dirty="0"/>
              <a:t>Treat constipation early – less hemorrhoids, fissures</a:t>
            </a:r>
          </a:p>
          <a:p>
            <a:r>
              <a:rPr lang="en-US" dirty="0"/>
              <a:t>Control IBD activity </a:t>
            </a:r>
          </a:p>
          <a:p>
            <a:r>
              <a:rPr lang="en-US" dirty="0"/>
              <a:t>Manage radiation exposure carefully in pelvic malignancies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0585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Colorectal cancer screening – FIT/colonoscopy</a:t>
            </a:r>
          </a:p>
          <a:p>
            <a:r>
              <a:rPr lang="en-US" dirty="0"/>
              <a:t>Early evaluation of IDA or occult blood in stool </a:t>
            </a:r>
          </a:p>
          <a:p>
            <a:r>
              <a:rPr lang="en-US" dirty="0"/>
              <a:t>Surveillance colonoscopy in long-standing IBD or previous polyps</a:t>
            </a:r>
          </a:p>
          <a:p>
            <a:r>
              <a:rPr lang="en-US" dirty="0"/>
              <a:t>Early diagnosis and treatment of angiodysplasia, polyps, …</a:t>
            </a:r>
          </a:p>
        </p:txBody>
      </p:sp>
    </p:spTree>
    <p:extLst>
      <p:ext uri="{BB962C8B-B14F-4D97-AF65-F5344CB8AC3E}">
        <p14:creationId xmlns:p14="http://schemas.microsoft.com/office/powerpoint/2010/main" val="307449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Tertiary Prevention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Acute management</a:t>
            </a:r>
          </a:p>
          <a:p>
            <a:pPr lvl="1"/>
            <a:r>
              <a:rPr lang="en-US" dirty="0"/>
              <a:t>Hemodynamic stabilization</a:t>
            </a:r>
          </a:p>
          <a:p>
            <a:pPr lvl="1"/>
            <a:r>
              <a:rPr lang="en-US" dirty="0"/>
              <a:t>Blood transfusion if needed </a:t>
            </a:r>
          </a:p>
          <a:p>
            <a:r>
              <a:rPr lang="en-US" dirty="0"/>
              <a:t>Definitive treatment</a:t>
            </a:r>
          </a:p>
          <a:p>
            <a:pPr lvl="1"/>
            <a:r>
              <a:rPr lang="en-US" dirty="0"/>
              <a:t>Endoscopic therapy</a:t>
            </a:r>
          </a:p>
          <a:p>
            <a:pPr lvl="1"/>
            <a:r>
              <a:rPr lang="en-US" dirty="0"/>
              <a:t>Surgery or embolization </a:t>
            </a:r>
          </a:p>
          <a:p>
            <a:r>
              <a:rPr lang="en-US" dirty="0"/>
              <a:t>Secondary prophylaxis</a:t>
            </a:r>
          </a:p>
          <a:p>
            <a:pPr lvl="1"/>
            <a:r>
              <a:rPr lang="en-US" dirty="0"/>
              <a:t>Stop or adjust anticoagulants/</a:t>
            </a:r>
            <a:r>
              <a:rPr lang="en-US" dirty="0" err="1"/>
              <a:t>antiplatelets</a:t>
            </a:r>
            <a:r>
              <a:rPr lang="en-US" dirty="0"/>
              <a:t> </a:t>
            </a:r>
          </a:p>
          <a:p>
            <a:r>
              <a:rPr lang="en-US" dirty="0"/>
              <a:t>Prevent recurrence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2644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601197" cy="3529969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fa-IR" sz="3400" b="1" dirty="0"/>
              <a:t>علایم همراه :</a:t>
            </a:r>
          </a:p>
          <a:p>
            <a:pPr lvl="1" algn="r" rtl="1"/>
            <a:r>
              <a:rPr lang="fa-IR" sz="3100" b="1" dirty="0"/>
              <a:t>گوارشی: </a:t>
            </a:r>
            <a:r>
              <a:rPr lang="fa-IR" sz="3100" dirty="0"/>
              <a:t>یبوست + ولی </a:t>
            </a:r>
            <a:r>
              <a:rPr lang="fa-IR" sz="3200" dirty="0"/>
              <a:t>ملنا، هماتمز، درد شکم، حالت تهوع یا استفراغ، اسهال و... را ذکر نمیکرد</a:t>
            </a:r>
          </a:p>
          <a:p>
            <a:pPr lvl="1" algn="r" rtl="1"/>
            <a:r>
              <a:rPr lang="fa-IR" sz="3500" b="1" dirty="0"/>
              <a:t>سیستمیک</a:t>
            </a:r>
            <a:r>
              <a:rPr lang="fa-IR" sz="3200" dirty="0"/>
              <a:t>:</a:t>
            </a:r>
          </a:p>
          <a:p>
            <a:pPr lvl="2" algn="r" rtl="1"/>
            <a:r>
              <a:rPr lang="fa-IR" sz="3200" dirty="0"/>
              <a:t>ضعف و بی حالی از چندین ماه قبل </a:t>
            </a:r>
          </a:p>
          <a:p>
            <a:pPr lvl="2" algn="r" rtl="1"/>
            <a:r>
              <a:rPr lang="fa-IR" sz="3200" dirty="0"/>
              <a:t>تنگی نفس فعالیتی بدون درد قفسه سینه، سرفه ...</a:t>
            </a:r>
          </a:p>
          <a:p>
            <a:pPr lvl="2" algn="r" rtl="1"/>
            <a:r>
              <a:rPr lang="fa-IR" sz="3200" dirty="0"/>
              <a:t>تب و لرز و کاهش وزن و ... را ذکر نمی کرد</a:t>
            </a:r>
          </a:p>
          <a:p>
            <a:pPr algn="r" rtl="1"/>
            <a:r>
              <a:rPr lang="en-US" sz="2900" dirty="0"/>
              <a:t> </a:t>
            </a:r>
            <a:r>
              <a:rPr lang="en-US" sz="2900" b="1" dirty="0"/>
              <a:t>PMH</a:t>
            </a:r>
            <a:r>
              <a:rPr lang="fa-IR" sz="2900" dirty="0"/>
              <a:t>: </a:t>
            </a:r>
            <a:r>
              <a:rPr lang="fa-IR" sz="3200" dirty="0"/>
              <a:t>شرح حال مشکوک از پرکاری تیرویید، همورویید، سابقه کم خونی بررسی نشده سال قبل (</a:t>
            </a:r>
            <a:r>
              <a:rPr lang="en-US" sz="3200" dirty="0" err="1"/>
              <a:t>Hb</a:t>
            </a:r>
            <a:r>
              <a:rPr lang="en-US" sz="3200" dirty="0"/>
              <a:t>=8.2</a:t>
            </a:r>
            <a:endParaRPr lang="fa-IR" sz="3200" dirty="0"/>
          </a:p>
          <a:p>
            <a:pPr algn="r" rtl="1"/>
            <a:r>
              <a:rPr lang="en-US" sz="2900" b="1" dirty="0"/>
              <a:t>DH</a:t>
            </a:r>
            <a:r>
              <a:rPr lang="fa-IR" sz="2900" dirty="0"/>
              <a:t>: </a:t>
            </a:r>
            <a:r>
              <a:rPr lang="fa-IR" sz="3200" dirty="0"/>
              <a:t>منفی</a:t>
            </a:r>
            <a:r>
              <a:rPr lang="fa-IR" sz="2900" dirty="0"/>
              <a:t> </a:t>
            </a:r>
          </a:p>
          <a:p>
            <a:pPr algn="r" rtl="1"/>
            <a:r>
              <a:rPr lang="en-US" sz="2900" b="1" dirty="0"/>
              <a:t>SH</a:t>
            </a:r>
            <a:r>
              <a:rPr lang="fa-IR" sz="2900" dirty="0"/>
              <a:t>: کارگر ساده با تحصیلات راهنمایی، ساکن منطقه روستایی مرتضی گرد، سابقه مصرف تریاک را ذکر می کرد.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87856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Quaternary Prevention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Avoid: </a:t>
            </a:r>
          </a:p>
          <a:p>
            <a:pPr lvl="1"/>
            <a:r>
              <a:rPr lang="en-US" dirty="0"/>
              <a:t>Unnecessary repeat colonoscopy</a:t>
            </a:r>
          </a:p>
          <a:p>
            <a:pPr lvl="1"/>
            <a:r>
              <a:rPr lang="en-US" dirty="0"/>
              <a:t>Over transfusion </a:t>
            </a:r>
          </a:p>
          <a:p>
            <a:r>
              <a:rPr lang="en-US" dirty="0" err="1"/>
              <a:t>Deprescribing</a:t>
            </a:r>
            <a:r>
              <a:rPr lang="en-US" dirty="0"/>
              <a:t> </a:t>
            </a:r>
          </a:p>
          <a:p>
            <a:r>
              <a:rPr lang="en-US" dirty="0"/>
              <a:t>Focus on:</a:t>
            </a:r>
          </a:p>
          <a:p>
            <a:pPr lvl="1"/>
            <a:r>
              <a:rPr lang="en-US" dirty="0"/>
              <a:t>Symptom control</a:t>
            </a:r>
          </a:p>
          <a:p>
            <a:pPr lvl="1"/>
            <a:r>
              <a:rPr lang="en-US" dirty="0"/>
              <a:t>Quality of life</a:t>
            </a:r>
          </a:p>
          <a:p>
            <a:pPr lvl="1"/>
            <a:r>
              <a:rPr lang="en-US" dirty="0"/>
              <a:t>Palliative care when appropriate </a:t>
            </a:r>
          </a:p>
        </p:txBody>
      </p:sp>
    </p:spTree>
    <p:extLst>
      <p:ext uri="{BB962C8B-B14F-4D97-AF65-F5344CB8AC3E}">
        <p14:creationId xmlns:p14="http://schemas.microsoft.com/office/powerpoint/2010/main" val="212030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707" y="2560320"/>
            <a:ext cx="4843045" cy="3417398"/>
          </a:xfrm>
        </p:spPr>
        <p:txBody>
          <a:bodyPr>
            <a:normAutofit/>
          </a:bodyPr>
          <a:lstStyle/>
          <a:p>
            <a:pPr algn="r" rtl="1"/>
            <a:r>
              <a:rPr lang="en-US" b="1" dirty="0"/>
              <a:t>HEENT</a:t>
            </a:r>
            <a:r>
              <a:rPr lang="fa-IR" dirty="0"/>
              <a:t>: ملتحمه </a:t>
            </a:r>
            <a:r>
              <a:rPr lang="en-US" dirty="0"/>
              <a:t>pale</a:t>
            </a:r>
          </a:p>
          <a:p>
            <a:pPr algn="r" rtl="1"/>
            <a:r>
              <a:rPr lang="en-US" b="1" dirty="0"/>
              <a:t>Chest</a:t>
            </a:r>
            <a:r>
              <a:rPr lang="fa-IR" dirty="0"/>
              <a:t>: </a:t>
            </a:r>
            <a:r>
              <a:rPr lang="fa-IR" sz="2200" dirty="0"/>
              <a:t>سمع قلب </a:t>
            </a:r>
            <a:r>
              <a:rPr lang="en-US" sz="2200" dirty="0"/>
              <a:t>S1, S2</a:t>
            </a:r>
            <a:r>
              <a:rPr lang="fa-IR" sz="2200" dirty="0"/>
              <a:t>  نرمال، بدون سوفل، سمع ریه </a:t>
            </a:r>
            <a:r>
              <a:rPr lang="en-US" sz="2200" dirty="0"/>
              <a:t>clear</a:t>
            </a:r>
          </a:p>
          <a:p>
            <a:pPr algn="r" rtl="1"/>
            <a:r>
              <a:rPr lang="en-US" b="1" dirty="0"/>
              <a:t>Abdomen</a:t>
            </a:r>
            <a:r>
              <a:rPr lang="fa-IR" sz="2200" dirty="0"/>
              <a:t>: شکم نرم بدون گاردینگ و تندرنس و ریباند/ بدون آسیت وارگانومگالی</a:t>
            </a:r>
          </a:p>
          <a:p>
            <a:pPr algn="r" rtl="1"/>
            <a:r>
              <a:rPr lang="en-US" b="1" dirty="0"/>
              <a:t>Extremities</a:t>
            </a:r>
            <a:r>
              <a:rPr lang="fa-IR" dirty="0"/>
              <a:t>: </a:t>
            </a:r>
            <a:r>
              <a:rPr lang="fa-IR" sz="2200" dirty="0"/>
              <a:t>نرمال  </a:t>
            </a:r>
            <a:endParaRPr lang="en-US" sz="2200" dirty="0"/>
          </a:p>
          <a:p>
            <a:pPr algn="r" rt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5119002" cy="3417399"/>
          </a:xfrm>
        </p:spPr>
        <p:txBody>
          <a:bodyPr>
            <a:normAutofit/>
          </a:bodyPr>
          <a:lstStyle/>
          <a:p>
            <a:pPr algn="r" rtl="1"/>
            <a:r>
              <a:rPr lang="en-US" b="1" dirty="0"/>
              <a:t>GA</a:t>
            </a:r>
            <a:r>
              <a:rPr lang="fa-IR" dirty="0"/>
              <a:t>: بیمار هوشیار، در ظاهر رنگ پریده است، دیافورتیک نیست و دیسترس تنفسی ندارد</a:t>
            </a:r>
          </a:p>
          <a:p>
            <a:pPr lvl="1" algn="r" rtl="1"/>
            <a:r>
              <a:rPr lang="en-US" sz="2200" dirty="0"/>
              <a:t>PR: 95</a:t>
            </a:r>
          </a:p>
          <a:p>
            <a:pPr lvl="1" algn="r" rtl="1"/>
            <a:r>
              <a:rPr lang="en-US" sz="2200" dirty="0"/>
              <a:t>BP: 98/60</a:t>
            </a:r>
          </a:p>
          <a:p>
            <a:pPr lvl="1" algn="r" rtl="1"/>
            <a:r>
              <a:rPr lang="en-US" sz="2200" dirty="0"/>
              <a:t>SpO2: 98%</a:t>
            </a:r>
          </a:p>
          <a:p>
            <a:pPr lvl="1" algn="r" rtl="1"/>
            <a:r>
              <a:rPr lang="en-US" sz="2200" dirty="0"/>
              <a:t>T: 36.8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5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in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117" y="2442949"/>
            <a:ext cx="5062226" cy="378043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46 year-old male with CC: </a:t>
            </a:r>
          </a:p>
          <a:p>
            <a:pPr lvl="1"/>
            <a:r>
              <a:rPr lang="en-US" dirty="0"/>
              <a:t>1year of intermittent BRBPR worse x 1 month</a:t>
            </a:r>
          </a:p>
          <a:p>
            <a:pPr lvl="1"/>
            <a:r>
              <a:rPr lang="en-US" dirty="0"/>
              <a:t>With every defecation </a:t>
            </a:r>
          </a:p>
          <a:p>
            <a:pPr lvl="1"/>
            <a:r>
              <a:rPr lang="en-US" dirty="0"/>
              <a:t>Moderate volume </a:t>
            </a:r>
          </a:p>
          <a:p>
            <a:r>
              <a:rPr lang="en-US" b="1" dirty="0"/>
              <a:t>A/S</a:t>
            </a:r>
          </a:p>
          <a:p>
            <a:pPr lvl="1"/>
            <a:r>
              <a:rPr lang="en-US" sz="2300" dirty="0"/>
              <a:t>Constipation (+) </a:t>
            </a:r>
          </a:p>
          <a:p>
            <a:pPr lvl="1"/>
            <a:r>
              <a:rPr lang="en-US" sz="2300" dirty="0"/>
              <a:t>No melena, No hematemesis, No abdominal pain, No nausea/vomiting</a:t>
            </a:r>
          </a:p>
          <a:p>
            <a:pPr lvl="1"/>
            <a:r>
              <a:rPr lang="en-US" sz="2300" dirty="0"/>
              <a:t>Generalized fatigue and weakness x several months</a:t>
            </a:r>
          </a:p>
          <a:p>
            <a:pPr lvl="1"/>
            <a:r>
              <a:rPr lang="en-US" sz="2300" dirty="0"/>
              <a:t>Exertional Dyspnea x  few months </a:t>
            </a:r>
          </a:p>
          <a:p>
            <a:pPr lvl="1"/>
            <a:r>
              <a:rPr lang="en-US" sz="2300" dirty="0"/>
              <a:t>No dizziness or lightheadedness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2" y="2442949"/>
            <a:ext cx="5146299" cy="378043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PMH: </a:t>
            </a:r>
            <a:r>
              <a:rPr lang="en-US" dirty="0"/>
              <a:t>Hemorrhoid, Hyperthyroidism (?), anemia</a:t>
            </a:r>
          </a:p>
          <a:p>
            <a:r>
              <a:rPr lang="en-US" b="1" dirty="0"/>
              <a:t>DH: </a:t>
            </a:r>
            <a:r>
              <a:rPr lang="en-US" dirty="0" err="1"/>
              <a:t>Neg</a:t>
            </a:r>
            <a:endParaRPr lang="en-US" dirty="0"/>
          </a:p>
          <a:p>
            <a:r>
              <a:rPr lang="en-US" b="1" dirty="0"/>
              <a:t>SH: </a:t>
            </a:r>
            <a:r>
              <a:rPr lang="en-US" dirty="0"/>
              <a:t>Opiate addict</a:t>
            </a:r>
          </a:p>
          <a:p>
            <a:r>
              <a:rPr lang="en-US" b="1" dirty="0" err="1"/>
              <a:t>Ph</a:t>
            </a:r>
            <a:r>
              <a:rPr lang="en-US" b="1" dirty="0"/>
              <a:t>/Ex: </a:t>
            </a:r>
          </a:p>
          <a:p>
            <a:pPr lvl="1"/>
            <a:r>
              <a:rPr lang="en-US" sz="2200" dirty="0"/>
              <a:t>PR:95/ BP:89/60</a:t>
            </a:r>
          </a:p>
          <a:p>
            <a:pPr lvl="1"/>
            <a:r>
              <a:rPr lang="en-US" sz="2200" dirty="0"/>
              <a:t>Pale skin and conjunctiva </a:t>
            </a:r>
          </a:p>
          <a:p>
            <a:pPr lvl="1"/>
            <a:r>
              <a:rPr lang="en-US" sz="2200" dirty="0"/>
              <a:t>Chest: S1, S2 NL, No murmur/ Lungs clear</a:t>
            </a:r>
          </a:p>
          <a:p>
            <a:pPr lvl="1"/>
            <a:r>
              <a:rPr lang="en-US" sz="2200" dirty="0"/>
              <a:t>Abdomen: No tenderness, guarding, rebound or </a:t>
            </a:r>
            <a:r>
              <a:rPr lang="en-US" sz="2200" dirty="0" err="1"/>
              <a:t>organomegaly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3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Initial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Hb</a:t>
            </a:r>
            <a:r>
              <a:rPr lang="en-US" b="1" dirty="0"/>
              <a:t>= 3.9 </a:t>
            </a:r>
          </a:p>
          <a:p>
            <a:r>
              <a:rPr lang="en-US" dirty="0"/>
              <a:t>HCT= 16.4</a:t>
            </a:r>
          </a:p>
          <a:p>
            <a:r>
              <a:rPr lang="en-US" dirty="0"/>
              <a:t>MCV= 82</a:t>
            </a:r>
          </a:p>
          <a:p>
            <a:r>
              <a:rPr lang="en-US" dirty="0"/>
              <a:t>MCH=19.5</a:t>
            </a:r>
          </a:p>
          <a:p>
            <a:r>
              <a:rPr lang="en-US" b="1" dirty="0"/>
              <a:t>WBC=4.9</a:t>
            </a:r>
          </a:p>
          <a:p>
            <a:r>
              <a:rPr lang="en-US" b="1" dirty="0" err="1"/>
              <a:t>Plt</a:t>
            </a:r>
            <a:r>
              <a:rPr lang="en-US" b="1" dirty="0"/>
              <a:t>= 269</a:t>
            </a:r>
          </a:p>
          <a:p>
            <a:r>
              <a:rPr lang="en-US" dirty="0"/>
              <a:t>PBS= </a:t>
            </a:r>
            <a:r>
              <a:rPr lang="en-US" dirty="0" err="1"/>
              <a:t>Anisocytosis</a:t>
            </a:r>
            <a:r>
              <a:rPr lang="en-US" dirty="0"/>
              <a:t>, </a:t>
            </a:r>
            <a:r>
              <a:rPr lang="en-US" dirty="0" err="1"/>
              <a:t>Hypochromia</a:t>
            </a:r>
            <a:r>
              <a:rPr lang="en-US" dirty="0"/>
              <a:t>, Slight </a:t>
            </a:r>
            <a:r>
              <a:rPr lang="en-US" dirty="0" err="1"/>
              <a:t>macrocytosis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886990" cy="3310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Ferritin=8.1</a:t>
            </a:r>
          </a:p>
          <a:p>
            <a:r>
              <a:rPr lang="en-US" dirty="0"/>
              <a:t>SI=15</a:t>
            </a:r>
          </a:p>
          <a:p>
            <a:r>
              <a:rPr lang="en-US" dirty="0"/>
              <a:t>TIBC=316</a:t>
            </a:r>
          </a:p>
          <a:p>
            <a:r>
              <a:rPr lang="en-US" dirty="0"/>
              <a:t>B12=902/ Folate=19</a:t>
            </a:r>
          </a:p>
          <a:p>
            <a:r>
              <a:rPr lang="en-US" b="1" dirty="0"/>
              <a:t>Urea= 15/ Cr=1.1</a:t>
            </a:r>
            <a:r>
              <a:rPr lang="en-US" dirty="0"/>
              <a:t>/Na=136/K=3.7</a:t>
            </a:r>
          </a:p>
          <a:p>
            <a:r>
              <a:rPr lang="en-US" b="1" dirty="0"/>
              <a:t>INR=1/ PTT=25</a:t>
            </a:r>
          </a:p>
          <a:p>
            <a:r>
              <a:rPr lang="en-US" dirty="0"/>
              <a:t>TSH=2.7/ T4=10.3/T3=2.1</a:t>
            </a:r>
          </a:p>
        </p:txBody>
      </p:sp>
    </p:spTree>
    <p:extLst>
      <p:ext uri="{BB962C8B-B14F-4D97-AF65-F5344CB8AC3E}">
        <p14:creationId xmlns:p14="http://schemas.microsoft.com/office/powerpoint/2010/main" val="219075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سوال؟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نکاتی کلیدی که در شرح حال، معاینات و آزمایشات بیمار در تصمیم گیری اولیه به شما کمک میکند؟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8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GIB: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412" y="2442949"/>
            <a:ext cx="5034932" cy="364395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Characteristics of bleeding: </a:t>
            </a:r>
          </a:p>
          <a:p>
            <a:pPr lvl="1"/>
            <a:r>
              <a:rPr lang="en-US" sz="2600" dirty="0"/>
              <a:t>Color</a:t>
            </a:r>
          </a:p>
          <a:p>
            <a:pPr lvl="1"/>
            <a:r>
              <a:rPr lang="en-US" sz="2600" dirty="0"/>
              <a:t>Mixed/streaks/ clot</a:t>
            </a:r>
          </a:p>
          <a:p>
            <a:pPr lvl="1"/>
            <a:r>
              <a:rPr lang="en-US" sz="2600" b="1" dirty="0"/>
              <a:t>Frequency/ Amount/ Speed</a:t>
            </a:r>
          </a:p>
          <a:p>
            <a:r>
              <a:rPr lang="en-US" b="1" dirty="0" err="1"/>
              <a:t>Hx</a:t>
            </a:r>
            <a:r>
              <a:rPr lang="en-US" b="1" dirty="0"/>
              <a:t> of Previous GIB</a:t>
            </a:r>
          </a:p>
          <a:p>
            <a:r>
              <a:rPr lang="en-US" b="1" dirty="0"/>
              <a:t>A/S: </a:t>
            </a:r>
          </a:p>
          <a:p>
            <a:pPr lvl="1"/>
            <a:r>
              <a:rPr lang="en-US" sz="2600" b="1" dirty="0"/>
              <a:t>GI</a:t>
            </a:r>
            <a:r>
              <a:rPr lang="en-US" sz="2600" dirty="0"/>
              <a:t>: Melena, Hematemesis, Diarrhea, Abdominal Pain, Bowel movements </a:t>
            </a:r>
          </a:p>
          <a:p>
            <a:pPr lvl="1"/>
            <a:r>
              <a:rPr lang="en-US" sz="2600" dirty="0"/>
              <a:t>Unexplained weight loss</a:t>
            </a:r>
          </a:p>
          <a:p>
            <a:pPr lvl="1"/>
            <a:r>
              <a:rPr lang="en-US" sz="2600" b="1" dirty="0"/>
              <a:t>Signs of hypovolemia: </a:t>
            </a:r>
            <a:r>
              <a:rPr lang="en-US" sz="2600" dirty="0"/>
              <a:t>Syncope or pre-syncope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42949"/>
            <a:ext cx="5050762" cy="364395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PMH:</a:t>
            </a:r>
          </a:p>
          <a:p>
            <a:pPr lvl="1"/>
            <a:r>
              <a:rPr lang="en-US" sz="2600" dirty="0" err="1"/>
              <a:t>Hx</a:t>
            </a:r>
            <a:r>
              <a:rPr lang="en-US" sz="2600" dirty="0"/>
              <a:t> H. Pylori / GIB/ PUD/ IBD/ Surgeries/ Radiation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Comorbidities: </a:t>
            </a:r>
            <a:r>
              <a:rPr lang="en-US" sz="2600" b="1" dirty="0"/>
              <a:t>CAD! – increased mortality </a:t>
            </a:r>
          </a:p>
          <a:p>
            <a:r>
              <a:rPr lang="en-US" b="1" dirty="0"/>
              <a:t>DH:</a:t>
            </a:r>
          </a:p>
          <a:p>
            <a:pPr lvl="1"/>
            <a:r>
              <a:rPr lang="en-US" sz="2600" dirty="0"/>
              <a:t>NSAIDs</a:t>
            </a:r>
          </a:p>
          <a:p>
            <a:pPr lvl="1"/>
            <a:r>
              <a:rPr lang="en-US" sz="2600" dirty="0"/>
              <a:t>Anti platelet/Anti coagulant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</a:rPr>
              <a:t>Beta blockers! – Mask Tachycardia </a:t>
            </a:r>
          </a:p>
          <a:p>
            <a:r>
              <a:rPr lang="en-US" b="1" dirty="0"/>
              <a:t>SH: </a:t>
            </a:r>
            <a:r>
              <a:rPr lang="en-US" dirty="0"/>
              <a:t>Alcohol </a:t>
            </a:r>
          </a:p>
          <a:p>
            <a:r>
              <a:rPr lang="en-US" b="1" dirty="0" err="1"/>
              <a:t>Ph</a:t>
            </a:r>
            <a:r>
              <a:rPr lang="en-US" b="1" dirty="0"/>
              <a:t>/Ex: Hemodynamic stability</a:t>
            </a:r>
          </a:p>
          <a:p>
            <a:pPr lvl="1"/>
            <a:r>
              <a:rPr lang="en-US" b="1" dirty="0"/>
              <a:t>Vital signs (Orthostatic Vitals?)</a:t>
            </a:r>
          </a:p>
          <a:p>
            <a:pPr lvl="1"/>
            <a:r>
              <a:rPr lang="en-US" b="1" dirty="0"/>
              <a:t>Abdominal pain</a:t>
            </a:r>
          </a:p>
        </p:txBody>
      </p:sp>
    </p:spTree>
    <p:extLst>
      <p:ext uri="{BB962C8B-B14F-4D97-AF65-F5344CB8AC3E}">
        <p14:creationId xmlns:p14="http://schemas.microsoft.com/office/powerpoint/2010/main" val="299344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GIB: High risk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Hemodynamic instability (hypotension, tachycardia, </a:t>
            </a:r>
            <a:r>
              <a:rPr lang="en-US" dirty="0" err="1"/>
              <a:t>orthostasis</a:t>
            </a:r>
            <a:r>
              <a:rPr lang="en-US" dirty="0"/>
              <a:t>, syncope)</a:t>
            </a:r>
          </a:p>
          <a:p>
            <a:r>
              <a:rPr lang="en-US" dirty="0"/>
              <a:t>Persistent bleeding </a:t>
            </a:r>
          </a:p>
          <a:p>
            <a:r>
              <a:rPr lang="en-US" dirty="0"/>
              <a:t>Significant comorbid illnesses </a:t>
            </a:r>
          </a:p>
          <a:p>
            <a:r>
              <a:rPr lang="en-US" dirty="0"/>
              <a:t>Advanced age </a:t>
            </a:r>
          </a:p>
          <a:p>
            <a:r>
              <a:rPr lang="en-US" dirty="0"/>
              <a:t>Current use of Aspirin </a:t>
            </a:r>
          </a:p>
          <a:p>
            <a:r>
              <a:rPr lang="en-US" dirty="0"/>
              <a:t>A non tender abdomen </a:t>
            </a:r>
          </a:p>
          <a:p>
            <a:r>
              <a:rPr lang="en-US" dirty="0"/>
              <a:t>No diarrhea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Prolonged PT</a:t>
            </a:r>
          </a:p>
          <a:p>
            <a:r>
              <a:rPr lang="en-US" dirty="0"/>
              <a:t>Anemia –</a:t>
            </a:r>
            <a:r>
              <a:rPr lang="en-US" b="1" dirty="0"/>
              <a:t> </a:t>
            </a:r>
            <a:r>
              <a:rPr lang="en-US" b="1" dirty="0" err="1"/>
              <a:t>Hb</a:t>
            </a:r>
            <a:r>
              <a:rPr lang="en-US" b="1" dirty="0"/>
              <a:t>&lt;7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/>
              <a:t>But higher threshold in some patients </a:t>
            </a:r>
          </a:p>
          <a:p>
            <a:r>
              <a:rPr lang="en-US" dirty="0"/>
              <a:t>Elevated BUN*</a:t>
            </a:r>
          </a:p>
          <a:p>
            <a:r>
              <a:rPr lang="en-US" dirty="0"/>
              <a:t>Abnormal WBC</a:t>
            </a:r>
          </a:p>
          <a:p>
            <a:r>
              <a:rPr lang="en-US" dirty="0"/>
              <a:t>Hypoalbuminemia </a:t>
            </a:r>
          </a:p>
        </p:txBody>
      </p:sp>
    </p:spTree>
    <p:extLst>
      <p:ext uri="{BB962C8B-B14F-4D97-AF65-F5344CB8AC3E}">
        <p14:creationId xmlns:p14="http://schemas.microsoft.com/office/powerpoint/2010/main" val="2388521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804</TotalTime>
  <Words>1198</Words>
  <Application>Microsoft Office PowerPoint</Application>
  <PresentationFormat>Widescreen</PresentationFormat>
  <Paragraphs>197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Approach to Lower GIB</vt:lpstr>
      <vt:lpstr>Case: History</vt:lpstr>
      <vt:lpstr>Case: History </vt:lpstr>
      <vt:lpstr>Case: Physical Exam</vt:lpstr>
      <vt:lpstr>Case in Summary </vt:lpstr>
      <vt:lpstr>Case: Initial Labs</vt:lpstr>
      <vt:lpstr>سوال؟</vt:lpstr>
      <vt:lpstr>Lower GIB: Assessment </vt:lpstr>
      <vt:lpstr>Lower GIB: High risk features:</vt:lpstr>
      <vt:lpstr>PowerPoint Presentation</vt:lpstr>
      <vt:lpstr>Case: Resuscitation</vt:lpstr>
      <vt:lpstr>Clinical manifestations</vt:lpstr>
      <vt:lpstr>Causes</vt:lpstr>
      <vt:lpstr>Approach to Lower GIB</vt:lpstr>
      <vt:lpstr>Hemodynamically Stable</vt:lpstr>
      <vt:lpstr>PowerPoint Presentation</vt:lpstr>
      <vt:lpstr>PowerPoint Presentation</vt:lpstr>
      <vt:lpstr>Unstable/Severe bleeding</vt:lpstr>
      <vt:lpstr>PowerPoint Presentation</vt:lpstr>
      <vt:lpstr>PowerPoint Presentation</vt:lpstr>
      <vt:lpstr>Case: Assessment &amp; Managment </vt:lpstr>
      <vt:lpstr>Case: Endoscopy</vt:lpstr>
      <vt:lpstr>Case: Colonoscopy</vt:lpstr>
      <vt:lpstr>Case: CT angiography</vt:lpstr>
      <vt:lpstr>Case: Assessment &amp; management </vt:lpstr>
      <vt:lpstr>Primordial Prevention</vt:lpstr>
      <vt:lpstr>Primary Prevention</vt:lpstr>
      <vt:lpstr>Secondary Prevention</vt:lpstr>
      <vt:lpstr>Tertiary Prevention</vt:lpstr>
      <vt:lpstr>Quaternary Prevention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Bright Red Bleeding Per Rectum</dc:title>
  <dc:creator>ketab05</dc:creator>
  <cp:lastModifiedBy>modiriat01</cp:lastModifiedBy>
  <cp:revision>86</cp:revision>
  <dcterms:created xsi:type="dcterms:W3CDTF">2026-01-22T06:45:47Z</dcterms:created>
  <dcterms:modified xsi:type="dcterms:W3CDTF">2026-05-11T07:10:44Z</dcterms:modified>
</cp:coreProperties>
</file>