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81" r:id="rId4"/>
    <p:sldId id="262" r:id="rId5"/>
    <p:sldId id="265" r:id="rId6"/>
    <p:sldId id="263" r:id="rId7"/>
    <p:sldId id="264" r:id="rId8"/>
    <p:sldId id="266" r:id="rId9"/>
    <p:sldId id="278" r:id="rId10"/>
    <p:sldId id="279" r:id="rId11"/>
    <p:sldId id="280" r:id="rId12"/>
    <p:sldId id="267" r:id="rId13"/>
    <p:sldId id="271" r:id="rId14"/>
    <p:sldId id="268" r:id="rId15"/>
    <p:sldId id="282" r:id="rId16"/>
    <p:sldId id="269" r:id="rId17"/>
    <p:sldId id="270" r:id="rId18"/>
    <p:sldId id="272" r:id="rId19"/>
    <p:sldId id="284" r:id="rId20"/>
    <p:sldId id="285" r:id="rId21"/>
    <p:sldId id="273" r:id="rId22"/>
    <p:sldId id="275" r:id="rId23"/>
    <p:sldId id="274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45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6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8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28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6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7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4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7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3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A4936B0-93D4-4914-AC85-566C662D2F4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8E429FA-2938-4C28-8FE1-1E484C03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6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" y="834857"/>
            <a:ext cx="11759184" cy="2084992"/>
          </a:xfrm>
        </p:spPr>
        <p:txBody>
          <a:bodyPr/>
          <a:lstStyle/>
          <a:p>
            <a:r>
              <a:rPr lang="en-US" b="1" dirty="0"/>
              <a:t>Efficacy and safety of statins in </a:t>
            </a:r>
            <a:r>
              <a:rPr lang="en-US" b="1" dirty="0" err="1"/>
              <a:t>masld</a:t>
            </a:r>
            <a:r>
              <a:rPr lang="en-US" b="1" dirty="0"/>
              <a:t> &amp; other chronic liver diseases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399" y="3559277"/>
            <a:ext cx="10208029" cy="2033161"/>
          </a:xfrm>
        </p:spPr>
        <p:txBody>
          <a:bodyPr>
            <a:normAutofit/>
          </a:bodyPr>
          <a:lstStyle/>
          <a:p>
            <a:r>
              <a:rPr lang="en-US" sz="2200" dirty="0"/>
              <a:t>Journal presentation</a:t>
            </a:r>
          </a:p>
          <a:p>
            <a:r>
              <a:rPr lang="en-US" sz="2200" dirty="0"/>
              <a:t>Authors:</a:t>
            </a:r>
            <a:r>
              <a:rPr lang="fr-FR" sz="2200" dirty="0"/>
              <a:t> I. </a:t>
            </a:r>
            <a:r>
              <a:rPr lang="fr-FR" sz="2200" dirty="0" err="1"/>
              <a:t>Commins</a:t>
            </a:r>
            <a:r>
              <a:rPr lang="fr-FR" sz="2200" dirty="0"/>
              <a:t>, </a:t>
            </a:r>
            <a:r>
              <a:rPr lang="fr-FR" sz="2200" dirty="0" err="1"/>
              <a:t>D.Clayton</a:t>
            </a:r>
            <a:r>
              <a:rPr lang="fr-FR" sz="2200" dirty="0"/>
              <a:t>-Chubb, W. Kemp,  </a:t>
            </a:r>
            <a:r>
              <a:rPr lang="fr-FR" sz="2200" dirty="0" err="1"/>
              <a:t>A.Majeed</a:t>
            </a:r>
            <a:r>
              <a:rPr lang="fr-FR" sz="2200" dirty="0"/>
              <a:t>, S.K. Roberts</a:t>
            </a:r>
            <a:endParaRPr lang="en-US" sz="2200" dirty="0"/>
          </a:p>
          <a:p>
            <a:r>
              <a:rPr lang="en-US" sz="2200" dirty="0"/>
              <a:t>Source: medical sciences 2026</a:t>
            </a:r>
          </a:p>
          <a:p>
            <a:r>
              <a:rPr lang="en-US" sz="2200" dirty="0"/>
              <a:t>Presenter: Sara </a:t>
            </a:r>
            <a:r>
              <a:rPr lang="en-US" sz="2200" dirty="0" err="1"/>
              <a:t>Ghasemzadeh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58275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72" y="400552"/>
            <a:ext cx="11519073" cy="6216816"/>
          </a:xfrm>
        </p:spPr>
      </p:pic>
    </p:spTree>
    <p:extLst>
      <p:ext uri="{BB962C8B-B14F-4D97-AF65-F5344CB8AC3E}">
        <p14:creationId xmlns:p14="http://schemas.microsoft.com/office/powerpoint/2010/main" val="1753289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54" y="268204"/>
            <a:ext cx="11371113" cy="6351917"/>
          </a:xfrm>
        </p:spPr>
      </p:pic>
    </p:spTree>
    <p:extLst>
      <p:ext uri="{BB962C8B-B14F-4D97-AF65-F5344CB8AC3E}">
        <p14:creationId xmlns:p14="http://schemas.microsoft.com/office/powerpoint/2010/main" val="2228377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9985" y="375412"/>
            <a:ext cx="7729728" cy="1188720"/>
          </a:xfrm>
        </p:spPr>
        <p:txBody>
          <a:bodyPr/>
          <a:lstStyle/>
          <a:p>
            <a:r>
              <a:rPr lang="en-US" dirty="0"/>
              <a:t> Statins for the Treatment of Chronic Liver Disease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24" t="33741" r="20927" b="26464"/>
          <a:stretch/>
        </p:blipFill>
        <p:spPr>
          <a:xfrm>
            <a:off x="0" y="1842838"/>
            <a:ext cx="10888579" cy="4668252"/>
          </a:xfrm>
        </p:spPr>
      </p:pic>
    </p:spTree>
    <p:extLst>
      <p:ext uri="{BB962C8B-B14F-4D97-AF65-F5344CB8AC3E}">
        <p14:creationId xmlns:p14="http://schemas.microsoft.com/office/powerpoint/2010/main" val="2006592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24" y="8064"/>
            <a:ext cx="11356629" cy="6796513"/>
          </a:xfrm>
        </p:spPr>
      </p:pic>
    </p:spTree>
    <p:extLst>
      <p:ext uri="{BB962C8B-B14F-4D97-AF65-F5344CB8AC3E}">
        <p14:creationId xmlns:p14="http://schemas.microsoft.com/office/powerpoint/2010/main" val="733161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83972"/>
            <a:ext cx="7729728" cy="1188720"/>
          </a:xfrm>
        </p:spPr>
        <p:txBody>
          <a:bodyPr/>
          <a:lstStyle/>
          <a:p>
            <a:r>
              <a:rPr lang="en-US" dirty="0" err="1"/>
              <a:t>decompencation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240" y="2143760"/>
            <a:ext cx="10495280" cy="4124960"/>
          </a:xfrm>
        </p:spPr>
        <p:txBody>
          <a:bodyPr>
            <a:noAutofit/>
          </a:bodyPr>
          <a:lstStyle/>
          <a:p>
            <a:r>
              <a:rPr lang="en-US" sz="2400" dirty="0"/>
              <a:t>Lower risk of decompensation and death</a:t>
            </a:r>
          </a:p>
          <a:p>
            <a:r>
              <a:rPr lang="en-US" sz="2400" dirty="0"/>
              <a:t>Lower risk of </a:t>
            </a:r>
            <a:r>
              <a:rPr lang="en-US" sz="2400" dirty="0" err="1"/>
              <a:t>hospitalisation</a:t>
            </a:r>
            <a:r>
              <a:rPr lang="en-US" sz="2400" dirty="0"/>
              <a:t> for infection</a:t>
            </a:r>
          </a:p>
          <a:p>
            <a:r>
              <a:rPr lang="en-US" sz="2400" dirty="0"/>
              <a:t>Lower risk of acute on chronic liver failure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4596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83972"/>
            <a:ext cx="7729728" cy="1188720"/>
          </a:xfrm>
        </p:spPr>
        <p:txBody>
          <a:bodyPr/>
          <a:lstStyle/>
          <a:p>
            <a:r>
              <a:rPr lang="en-US" dirty="0"/>
              <a:t>Statins in Cirrhosis &amp; Portal HTN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240" y="2143760"/>
            <a:ext cx="10495280" cy="4124960"/>
          </a:xfrm>
        </p:spPr>
        <p:txBody>
          <a:bodyPr>
            <a:noAutofit/>
          </a:bodyPr>
          <a:lstStyle/>
          <a:p>
            <a:r>
              <a:rPr lang="en-US" sz="2400" dirty="0"/>
              <a:t>Beneficial Mechanisms of Statins in Cirrhosis</a:t>
            </a:r>
          </a:p>
          <a:p>
            <a:r>
              <a:rPr lang="en-US" sz="2400" dirty="0"/>
              <a:t>Reduces oxidative stress &amp; inflammation</a:t>
            </a:r>
          </a:p>
          <a:p>
            <a:r>
              <a:rPr lang="en-US" sz="2400" dirty="0"/>
              <a:t>Improves endothelial function &amp; hepatic vascular tone</a:t>
            </a:r>
          </a:p>
          <a:p>
            <a:r>
              <a:rPr lang="en-US" sz="2400" dirty="0"/>
              <a:t>Decreases stellate cell turnover</a:t>
            </a:r>
          </a:p>
          <a:p>
            <a:r>
              <a:rPr lang="en-US" sz="2400" dirty="0"/>
              <a:t>Activates KLF-2-NO pathway → Lowers hepatic vascular resistance</a:t>
            </a:r>
          </a:p>
          <a:p>
            <a:r>
              <a:rPr lang="en-US" sz="2400" dirty="0"/>
              <a:t>Simvastatin: Significantly reduced HVPG by 8.3%</a:t>
            </a:r>
          </a:p>
          <a:p>
            <a:r>
              <a:rPr lang="en-US" sz="2400" dirty="0"/>
              <a:t>Statins + Carvedilol: Greater HVPG reduction than carvedilol alone</a:t>
            </a:r>
          </a:p>
        </p:txBody>
      </p:sp>
    </p:spTree>
    <p:extLst>
      <p:ext uri="{BB962C8B-B14F-4D97-AF65-F5344CB8AC3E}">
        <p14:creationId xmlns:p14="http://schemas.microsoft.com/office/powerpoint/2010/main" val="352833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94132"/>
            <a:ext cx="7729728" cy="1188720"/>
          </a:xfrm>
        </p:spPr>
        <p:txBody>
          <a:bodyPr>
            <a:normAutofit/>
          </a:bodyPr>
          <a:lstStyle/>
          <a:p>
            <a:r>
              <a:rPr lang="en-US" sz="3200" dirty="0"/>
              <a:t>Statins and HCC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2052320"/>
            <a:ext cx="9229344" cy="3687707"/>
          </a:xfrm>
        </p:spPr>
        <p:txBody>
          <a:bodyPr>
            <a:noAutofit/>
          </a:bodyPr>
          <a:lstStyle/>
          <a:p>
            <a:r>
              <a:rPr lang="en-US" sz="2400" dirty="0"/>
              <a:t>More than 20 retrospective studies have demonstrated an association between statin use and a reduced incidence of HCC.</a:t>
            </a:r>
          </a:p>
          <a:p>
            <a:r>
              <a:rPr lang="en-US" sz="2400" dirty="0"/>
              <a:t>In diabetic patients with MASLD cirrhosis: 25% reduction in HCC risk.</a:t>
            </a:r>
          </a:p>
          <a:p>
            <a:r>
              <a:rPr lang="en-US" sz="2400" dirty="0"/>
              <a:t>In patients undergoing HCC resection or transplantation: Lower recurrence rates in statin users (though no survival benefit).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2464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Statins &amp;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02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73812"/>
            <a:ext cx="7729728" cy="1188720"/>
          </a:xfrm>
        </p:spPr>
        <p:txBody>
          <a:bodyPr/>
          <a:lstStyle/>
          <a:p>
            <a:r>
              <a:rPr lang="en-US" dirty="0"/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554480"/>
            <a:ext cx="10800080" cy="49987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1. Statin-associated muscle symptoms (SAMS):</a:t>
            </a:r>
          </a:p>
          <a:p>
            <a:r>
              <a:rPr lang="en-US" dirty="0"/>
              <a:t>   </a:t>
            </a:r>
            <a:r>
              <a:rPr lang="en-US" sz="2200" dirty="0"/>
              <a:t>The most common adverse effect (&gt;70% of side effects).</a:t>
            </a:r>
          </a:p>
          <a:p>
            <a:r>
              <a:rPr lang="en-US" sz="2200" dirty="0"/>
              <a:t>   Higher risk: Lipophilic statins (simvastatin, atorvastatin), high doses, advanced age, and frailty.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2. New-onset diabetes mellitus (NODM):</a:t>
            </a:r>
          </a:p>
          <a:p>
            <a:r>
              <a:rPr lang="en-US" dirty="0"/>
              <a:t>   </a:t>
            </a:r>
            <a:r>
              <a:rPr lang="en-US" sz="2200" dirty="0"/>
              <a:t>Increased relative risk of 9-12% (particularly with high doses and more potent statins).</a:t>
            </a:r>
          </a:p>
          <a:p>
            <a:r>
              <a:rPr lang="en-US" sz="2200" dirty="0"/>
              <a:t>   However, cardiovascular benefits far outweigh the diabetes risk.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3100" dirty="0"/>
              <a:t>3. Hepatotoxicity:</a:t>
            </a:r>
          </a:p>
          <a:p>
            <a:r>
              <a:rPr lang="en-US" dirty="0"/>
              <a:t>   </a:t>
            </a:r>
            <a:r>
              <a:rPr lang="en-US" sz="2200" dirty="0"/>
              <a:t>Elevated transaminases are usually mild and transient.</a:t>
            </a:r>
          </a:p>
          <a:p>
            <a:r>
              <a:rPr lang="en-US" sz="2200" dirty="0"/>
              <a:t>   Drug-Induced Liver Injury (DILI) is rare (&lt;1%).</a:t>
            </a:r>
          </a:p>
          <a:p>
            <a:r>
              <a:rPr lang="en-US" sz="2200" dirty="0"/>
              <a:t>   Caution is advised in decompensated cirrhosis (Child-Pugh &gt;9), particularly with high-dose simvastatin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38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73812"/>
            <a:ext cx="7729728" cy="1188720"/>
          </a:xfrm>
        </p:spPr>
        <p:txBody>
          <a:bodyPr/>
          <a:lstStyle/>
          <a:p>
            <a:r>
              <a:rPr lang="en-US" dirty="0"/>
              <a:t>Statins between the sexes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554480"/>
            <a:ext cx="10800080" cy="4998720"/>
          </a:xfrm>
        </p:spPr>
        <p:txBody>
          <a:bodyPr>
            <a:normAutofit/>
          </a:bodyPr>
          <a:lstStyle/>
          <a:p>
            <a:r>
              <a:rPr lang="en-US" sz="2400" dirty="0"/>
              <a:t>Women report higher rates of SAMS's compared to men</a:t>
            </a:r>
          </a:p>
          <a:p>
            <a:r>
              <a:rPr lang="en-US" sz="2400" dirty="0"/>
              <a:t>Higher reports of NODM associated with statin in women</a:t>
            </a:r>
          </a:p>
          <a:p>
            <a:r>
              <a:rPr lang="en-US" sz="2400" dirty="0"/>
              <a:t>Women tend to discontinue statin therapy more frequently than men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29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478" y="256770"/>
            <a:ext cx="7729728" cy="1188720"/>
          </a:xfrm>
        </p:spPr>
        <p:txBody>
          <a:bodyPr/>
          <a:lstStyle/>
          <a:p>
            <a:r>
              <a:rPr lang="en-US" sz="3200" b="1" dirty="0"/>
              <a:t>Background</a:t>
            </a:r>
            <a:r>
              <a:rPr lang="en-US" b="1" dirty="0"/>
              <a:t> </a:t>
            </a:r>
            <a:r>
              <a:rPr lang="en-US" sz="3200" b="1" dirty="0"/>
              <a:t>&amp;</a:t>
            </a:r>
            <a:r>
              <a:rPr lang="en-US" b="1" dirty="0"/>
              <a:t> </a:t>
            </a:r>
            <a:r>
              <a:rPr lang="en-US" sz="3200" b="1" dirty="0"/>
              <a:t>aim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568" y="1746651"/>
            <a:ext cx="10225548" cy="3988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1. Evidence for statin use in MASLD patients for lipid lowering</a:t>
            </a:r>
          </a:p>
          <a:p>
            <a:pPr marL="0" indent="0">
              <a:buNone/>
            </a:pPr>
            <a:r>
              <a:rPr lang="en-US" sz="2400" dirty="0"/>
              <a:t>2. Potential direct therapeutic effects of statins in MASLD and its complications</a:t>
            </a:r>
          </a:p>
          <a:p>
            <a:endParaRPr lang="en-US" sz="2400" dirty="0"/>
          </a:p>
          <a:p>
            <a:r>
              <a:rPr lang="en-US" sz="2800" b="1" dirty="0"/>
              <a:t>Why is this important?</a:t>
            </a:r>
          </a:p>
          <a:p>
            <a:pPr marL="0" indent="0">
              <a:buNone/>
            </a:pPr>
            <a:r>
              <a:rPr lang="en-US" sz="2400" dirty="0"/>
              <a:t>- MASLD affects 38% of adults worldwide</a:t>
            </a:r>
          </a:p>
          <a:p>
            <a:pPr marL="0" indent="0">
              <a:buNone/>
            </a:pPr>
            <a:r>
              <a:rPr lang="en-US" sz="2400" dirty="0"/>
              <a:t>- It is strongly linked to CVD and premature mortality</a:t>
            </a:r>
          </a:p>
          <a:p>
            <a:pPr marL="0" indent="0">
              <a:buNone/>
            </a:pPr>
            <a:r>
              <a:rPr lang="en-US" sz="2400" dirty="0"/>
              <a:t>- Despite proven CVD benefits, statins are </a:t>
            </a:r>
            <a:r>
              <a:rPr lang="en-US" sz="2400" dirty="0" err="1"/>
              <a:t>underprescribed</a:t>
            </a:r>
            <a:r>
              <a:rPr lang="en-US" sz="2400" dirty="0"/>
              <a:t> in MASLD patients</a:t>
            </a:r>
          </a:p>
        </p:txBody>
      </p:sp>
    </p:spTree>
    <p:extLst>
      <p:ext uri="{BB962C8B-B14F-4D97-AF65-F5344CB8AC3E}">
        <p14:creationId xmlns:p14="http://schemas.microsoft.com/office/powerpoint/2010/main" val="3478672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73812"/>
            <a:ext cx="7729728" cy="1188720"/>
          </a:xfrm>
        </p:spPr>
        <p:txBody>
          <a:bodyPr/>
          <a:lstStyle/>
          <a:p>
            <a:r>
              <a:rPr lang="en-US" dirty="0"/>
              <a:t>Statins in older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554480"/>
            <a:ext cx="10800080" cy="4998720"/>
          </a:xfrm>
        </p:spPr>
        <p:txBody>
          <a:bodyPr>
            <a:normAutofit/>
          </a:bodyPr>
          <a:lstStyle/>
          <a:p>
            <a:r>
              <a:rPr lang="en-US" sz="2400" dirty="0"/>
              <a:t>Over 80% of people die from cardiovascular disease are &gt;65 years old</a:t>
            </a:r>
          </a:p>
          <a:p>
            <a:r>
              <a:rPr lang="en-US" sz="2400" dirty="0"/>
              <a:t>There are no strong prescribing guidelines for older adults without ASCVD</a:t>
            </a:r>
          </a:p>
          <a:p>
            <a:r>
              <a:rPr lang="en-US" sz="2400" dirty="0"/>
              <a:t>recent cohort study: there were 7779 reported cases of DILI from 167112 cases</a:t>
            </a:r>
          </a:p>
          <a:p>
            <a:pPr marL="0" indent="0">
              <a:buNone/>
            </a:pP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5503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126" y="0"/>
            <a:ext cx="9599854" cy="323188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125" y="3231883"/>
            <a:ext cx="9599855" cy="362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720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95732"/>
            <a:ext cx="7729728" cy="1188720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971040"/>
            <a:ext cx="9554464" cy="3768987"/>
          </a:xfrm>
        </p:spPr>
        <p:txBody>
          <a:bodyPr>
            <a:normAutofit/>
          </a:bodyPr>
          <a:lstStyle/>
          <a:p>
            <a:r>
              <a:rPr lang="en-US" sz="2400" dirty="0"/>
              <a:t>Statins should be considered much more broadly in patients with MASLD.</a:t>
            </a:r>
          </a:p>
          <a:p>
            <a:pPr marL="0" indent="0">
              <a:buNone/>
            </a:pPr>
            <a:r>
              <a:rPr lang="en-US" sz="2400" dirty="0"/>
              <a:t>Key Reasons:</a:t>
            </a:r>
          </a:p>
          <a:p>
            <a:r>
              <a:rPr lang="en-US" sz="2400" dirty="0"/>
              <a:t>1. Significant reduction in mortality and cardiovascular events (halving ASCVD mortality).</a:t>
            </a:r>
          </a:p>
          <a:p>
            <a:r>
              <a:rPr lang="en-US" sz="2400" dirty="0"/>
              <a:t>2. Growing evidence for the improvement of steatosis and fibrosis.</a:t>
            </a:r>
          </a:p>
          <a:p>
            <a:r>
              <a:rPr lang="en-US" sz="2400" dirty="0"/>
              <a:t>3. Benefits in cirrhosis (reduction of HVPG) and decreased HCC risk.</a:t>
            </a:r>
          </a:p>
          <a:p>
            <a:r>
              <a:rPr lang="en-US" sz="2400" dirty="0"/>
              <a:t>4. Proven safety even in compensated cirrhosis.</a:t>
            </a:r>
          </a:p>
        </p:txBody>
      </p:sp>
    </p:spTree>
    <p:extLst>
      <p:ext uri="{BB962C8B-B14F-4D97-AF65-F5344CB8AC3E}">
        <p14:creationId xmlns:p14="http://schemas.microsoft.com/office/powerpoint/2010/main" val="3184065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43332"/>
            <a:ext cx="7729728" cy="1188720"/>
          </a:xfrm>
        </p:spPr>
        <p:txBody>
          <a:bodyPr/>
          <a:lstStyle/>
          <a:p>
            <a:r>
              <a:rPr lang="en-US" dirty="0"/>
              <a:t>Unanswered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838960"/>
            <a:ext cx="9259824" cy="3901067"/>
          </a:xfrm>
        </p:spPr>
        <p:txBody>
          <a:bodyPr>
            <a:noAutofit/>
          </a:bodyPr>
          <a:lstStyle/>
          <a:p>
            <a:r>
              <a:rPr lang="en-US" sz="2400" dirty="0"/>
              <a:t>1. Are statins beneficial in MASLD patients without hyperlipidemia (primary prevention)?</a:t>
            </a:r>
          </a:p>
          <a:p>
            <a:r>
              <a:rPr lang="en-US" sz="2400" dirty="0"/>
              <a:t>2. What is the optimal dose and duration of statin therapy for fibrosis and MASH?</a:t>
            </a:r>
          </a:p>
          <a:p>
            <a:r>
              <a:rPr lang="en-US" sz="2400" dirty="0"/>
              <a:t>3. Need for large RCTs with histological endpoints (liver biopsy).</a:t>
            </a:r>
          </a:p>
          <a:p>
            <a:r>
              <a:rPr lang="en-US" sz="2400" dirty="0"/>
              <a:t>4. Are statins safe in decompensated cirrhosis (Child-Pugh C)? (Limited data).</a:t>
            </a:r>
          </a:p>
          <a:p>
            <a:r>
              <a:rPr lang="en-US" sz="2400" dirty="0"/>
              <a:t>5. What is the risk of NODM in the MASLD population who already have insulin resistance?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5293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14452"/>
            <a:ext cx="7729728" cy="1188720"/>
          </a:xfrm>
        </p:spPr>
        <p:txBody>
          <a:bodyPr/>
          <a:lstStyle/>
          <a:p>
            <a:r>
              <a:rPr lang="en-US" dirty="0"/>
              <a:t>Strengths &amp; 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040" y="1828800"/>
            <a:ext cx="9753600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Strengths:</a:t>
            </a:r>
          </a:p>
          <a:p>
            <a:r>
              <a:rPr lang="en-US" sz="2000" dirty="0"/>
              <a:t>   Most comprehensive recent review (2026).</a:t>
            </a:r>
          </a:p>
          <a:p>
            <a:r>
              <a:rPr lang="en-US" sz="2000" dirty="0"/>
              <a:t>   Covers all aspects from MASLD to HCC.</a:t>
            </a:r>
          </a:p>
          <a:p>
            <a:r>
              <a:rPr lang="en-US" sz="2000" dirty="0"/>
              <a:t>   Cites numerous RCTs and meta-analyses.</a:t>
            </a:r>
          </a:p>
          <a:p>
            <a:r>
              <a:rPr lang="en-US" sz="2000" dirty="0"/>
              <a:t>   Very practical summary tables.</a:t>
            </a:r>
          </a:p>
          <a:p>
            <a:pPr marL="0" indent="0">
              <a:buNone/>
            </a:pPr>
            <a:r>
              <a:rPr lang="en-US" sz="2400" dirty="0"/>
              <a:t>Limitations (stated by the authors):</a:t>
            </a:r>
          </a:p>
          <a:p>
            <a:r>
              <a:rPr lang="en-US" sz="2000" dirty="0"/>
              <a:t>   Most studies on fibrosis and MASH are observational.</a:t>
            </a:r>
          </a:p>
          <a:p>
            <a:r>
              <a:rPr lang="en-US" sz="2000" dirty="0"/>
              <a:t>   Few large RCTs with histological endpoints.</a:t>
            </a:r>
          </a:p>
          <a:p>
            <a:r>
              <a:rPr lang="en-US" sz="2000" dirty="0"/>
              <a:t>   Limited data in decompensated cirrhosis.</a:t>
            </a:r>
          </a:p>
          <a:p>
            <a:r>
              <a:rPr lang="en-US" sz="2000" dirty="0"/>
              <a:t>   Generalizability of results from viral populations to MASLD remains uncertain.</a:t>
            </a:r>
          </a:p>
        </p:txBody>
      </p:sp>
    </p:spTree>
    <p:extLst>
      <p:ext uri="{BB962C8B-B14F-4D97-AF65-F5344CB8AC3E}">
        <p14:creationId xmlns:p14="http://schemas.microsoft.com/office/powerpoint/2010/main" val="3523623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49" y="1170039"/>
            <a:ext cx="11316929" cy="4218038"/>
          </a:xfrm>
        </p:spPr>
        <p:txBody>
          <a:bodyPr>
            <a:normAutofit/>
          </a:bodyPr>
          <a:lstStyle/>
          <a:p>
            <a:r>
              <a:rPr lang="en-US" sz="4000" b="1" dirty="0"/>
              <a:t>Thanks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24505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30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35428"/>
            <a:ext cx="7729728" cy="1188720"/>
          </a:xfrm>
        </p:spPr>
        <p:txBody>
          <a:bodyPr>
            <a:normAutofit/>
          </a:bodyPr>
          <a:lstStyle/>
          <a:p>
            <a:r>
              <a:rPr lang="en-US" sz="3200" dirty="0"/>
              <a:t>Statins mechanism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838632"/>
            <a:ext cx="10561321" cy="3901395"/>
          </a:xfrm>
        </p:spPr>
        <p:txBody>
          <a:bodyPr>
            <a:noAutofit/>
          </a:bodyPr>
          <a:lstStyle/>
          <a:p>
            <a:r>
              <a:rPr lang="en-US" sz="2600" dirty="0"/>
              <a:t>Inhibition of HMG-CoA reductase enzyme</a:t>
            </a:r>
          </a:p>
          <a:p>
            <a:r>
              <a:rPr lang="en-US" sz="2600" dirty="0"/>
              <a:t>Upregulation of hepatic LDL receptors &amp; reduce LDL-C levels by 22-55%</a:t>
            </a:r>
          </a:p>
          <a:p>
            <a:r>
              <a:rPr lang="en-US" sz="2600" dirty="0"/>
              <a:t>Pleiotropic effects:</a:t>
            </a:r>
          </a:p>
          <a:p>
            <a:r>
              <a:rPr lang="en-US" sz="2600" dirty="0"/>
              <a:t>Improve endothelial functions</a:t>
            </a:r>
          </a:p>
          <a:p>
            <a:r>
              <a:rPr lang="en-US" sz="2600" dirty="0" err="1"/>
              <a:t>Stabilisation</a:t>
            </a:r>
            <a:r>
              <a:rPr lang="en-US" sz="2600" dirty="0"/>
              <a:t> of atherosclerotic plaques</a:t>
            </a:r>
          </a:p>
          <a:p>
            <a:r>
              <a:rPr lang="en-US" sz="2600" dirty="0"/>
              <a:t>Anti-inflammatory &amp; Anti-thrombotic effects</a:t>
            </a:r>
          </a:p>
          <a:p>
            <a:r>
              <a:rPr lang="en-US" sz="2600" dirty="0"/>
              <a:t>Immunomodulatory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82989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01" t="16171" r="7790" b="20604"/>
          <a:stretch/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135692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73079"/>
            <a:ext cx="7729728" cy="1188720"/>
          </a:xfrm>
        </p:spPr>
        <p:txBody>
          <a:bodyPr>
            <a:normAutofit/>
          </a:bodyPr>
          <a:lstStyle/>
          <a:p>
            <a:r>
              <a:rPr lang="en-US" sz="3200" dirty="0"/>
              <a:t>Statins &amp; </a:t>
            </a:r>
            <a:r>
              <a:rPr lang="en-US" sz="3200" dirty="0" err="1"/>
              <a:t>masld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252" y="2045110"/>
            <a:ext cx="10499868" cy="4099658"/>
          </a:xfrm>
        </p:spPr>
        <p:txBody>
          <a:bodyPr>
            <a:normAutofit/>
          </a:bodyPr>
          <a:lstStyle/>
          <a:p>
            <a:r>
              <a:rPr lang="en-US" sz="2800" dirty="0"/>
              <a:t>Studies suggest statins lower MASLD risk.</a:t>
            </a:r>
          </a:p>
          <a:p>
            <a:r>
              <a:rPr lang="en-US" sz="2800" dirty="0"/>
              <a:t>One RCT: Atorvastatin (20mg) + </a:t>
            </a:r>
            <a:r>
              <a:rPr lang="en-US" sz="2800" dirty="0" err="1"/>
              <a:t>Vit</a:t>
            </a:r>
            <a:r>
              <a:rPr lang="en-US" sz="2800" dirty="0"/>
              <a:t> C &amp; E for 4 </a:t>
            </a:r>
            <a:r>
              <a:rPr lang="en-US" sz="2800" dirty="0" err="1"/>
              <a:t>yrs</a:t>
            </a:r>
            <a:r>
              <a:rPr lang="en-US" sz="2800" dirty="0"/>
              <a:t> reduced steatosis by 71% (statin’s sole effect unclear).</a:t>
            </a:r>
          </a:p>
          <a:p>
            <a:r>
              <a:rPr lang="en-US" sz="2800" dirty="0"/>
              <a:t>Higher doses &amp; longer duration may increase effectiveness.</a:t>
            </a:r>
          </a:p>
          <a:p>
            <a:r>
              <a:rPr lang="en-US" sz="2800" dirty="0"/>
              <a:t> A Cochrane meta-analysis: statins improve both serum aminotransferase levels and sonographic hepatic steatosis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739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15763"/>
            <a:ext cx="7729728" cy="1188720"/>
          </a:xfrm>
        </p:spPr>
        <p:txBody>
          <a:bodyPr/>
          <a:lstStyle/>
          <a:p>
            <a:r>
              <a:rPr lang="en-US" dirty="0"/>
              <a:t>Statin effect on mash &amp; fibrosis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944" y="2007108"/>
            <a:ext cx="10387584" cy="3101983"/>
          </a:xfrm>
        </p:spPr>
        <p:txBody>
          <a:bodyPr>
            <a:noAutofit/>
          </a:bodyPr>
          <a:lstStyle/>
          <a:p>
            <a:r>
              <a:rPr lang="en-US" sz="2400" dirty="0"/>
              <a:t>Statins are inversely associated with MASH.</a:t>
            </a:r>
          </a:p>
          <a:p>
            <a:r>
              <a:rPr lang="en-US" sz="2400" dirty="0"/>
              <a:t> One RCT: </a:t>
            </a:r>
            <a:r>
              <a:rPr lang="en-US" sz="2400" dirty="0" err="1"/>
              <a:t>Rosuvastatin</a:t>
            </a:r>
            <a:r>
              <a:rPr lang="en-US" sz="2400" dirty="0"/>
              <a:t> + NAC reduced steatosis by 19.5% (p= 0.017) and fibrosis by 19.5% (p = 0.001).</a:t>
            </a:r>
          </a:p>
          <a:p>
            <a:r>
              <a:rPr lang="en-US" sz="2400" dirty="0"/>
              <a:t>protective, dose-dependent association between statins and liver fibrosis.</a:t>
            </a:r>
          </a:p>
          <a:p>
            <a:r>
              <a:rPr lang="en-US" sz="2400" dirty="0"/>
              <a:t>Proposed mechanism: inhibition of paracrine signaling between hepatocytes and hepatic stellate cells (HSCs).</a:t>
            </a:r>
          </a:p>
          <a:p>
            <a:r>
              <a:rPr lang="en-US" sz="2400" dirty="0"/>
              <a:t>This may lead to HSC inactivation and reduced fibrosis.</a:t>
            </a:r>
          </a:p>
        </p:txBody>
      </p:sp>
    </p:spTree>
    <p:extLst>
      <p:ext uri="{BB962C8B-B14F-4D97-AF65-F5344CB8AC3E}">
        <p14:creationId xmlns:p14="http://schemas.microsoft.com/office/powerpoint/2010/main" val="249525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34340"/>
            <a:ext cx="7729728" cy="1188720"/>
          </a:xfrm>
        </p:spPr>
        <p:txBody>
          <a:bodyPr>
            <a:normAutofit/>
          </a:bodyPr>
          <a:lstStyle/>
          <a:p>
            <a:r>
              <a:rPr lang="en-US" sz="3200" dirty="0"/>
              <a:t>Cardiovascular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2113280"/>
            <a:ext cx="9229344" cy="3626747"/>
          </a:xfrm>
        </p:spPr>
        <p:txBody>
          <a:bodyPr>
            <a:normAutofit/>
          </a:bodyPr>
          <a:lstStyle/>
          <a:p>
            <a:r>
              <a:rPr lang="en-US" sz="2400" dirty="0"/>
              <a:t>Reduce ASCVD mortality/morbidity by 50% in MASLD/MASH patients.</a:t>
            </a:r>
          </a:p>
          <a:p>
            <a:r>
              <a:rPr lang="en-US" sz="2400" dirty="0"/>
              <a:t>Two-thirds reduction in cardiovascular events for statin users vs. non-users.</a:t>
            </a:r>
          </a:p>
          <a:p>
            <a:r>
              <a:rPr lang="en-US" sz="2400" dirty="0"/>
              <a:t>Guideline Recommendations:</a:t>
            </a:r>
          </a:p>
          <a:p>
            <a:r>
              <a:rPr lang="en-US" sz="2400" dirty="0"/>
              <a:t>Use statins for dyslipidemia in MASLD.</a:t>
            </a:r>
          </a:p>
          <a:p>
            <a:r>
              <a:rPr lang="en-US" sz="2400" dirty="0"/>
              <a:t>Pre-liver transplant cardiac optimization with statins for MASLD patients.</a:t>
            </a:r>
          </a:p>
        </p:txBody>
      </p:sp>
    </p:spTree>
    <p:extLst>
      <p:ext uri="{BB962C8B-B14F-4D97-AF65-F5344CB8AC3E}">
        <p14:creationId xmlns:p14="http://schemas.microsoft.com/office/powerpoint/2010/main" val="4063211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632" y="0"/>
            <a:ext cx="9697452" cy="6818772"/>
          </a:xfrm>
        </p:spPr>
      </p:pic>
    </p:spTree>
    <p:extLst>
      <p:ext uri="{BB962C8B-B14F-4D97-AF65-F5344CB8AC3E}">
        <p14:creationId xmlns:p14="http://schemas.microsoft.com/office/powerpoint/2010/main" val="2349428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323</TotalTime>
  <Words>900</Words>
  <Application>Microsoft Office PowerPoint</Application>
  <PresentationFormat>Widescreen</PresentationFormat>
  <Paragraphs>104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Gill Sans MT</vt:lpstr>
      <vt:lpstr>Parcel</vt:lpstr>
      <vt:lpstr>Efficacy and safety of statins in masld &amp; other chronic liver diseases</vt:lpstr>
      <vt:lpstr>Background &amp; aim</vt:lpstr>
      <vt:lpstr>PowerPoint Presentation</vt:lpstr>
      <vt:lpstr>Statins mechanism of action</vt:lpstr>
      <vt:lpstr>PowerPoint Presentation</vt:lpstr>
      <vt:lpstr>Statins &amp; masld</vt:lpstr>
      <vt:lpstr>Statin effect on mash &amp; fibrosis</vt:lpstr>
      <vt:lpstr>Cardiovascular benefits</vt:lpstr>
      <vt:lpstr>PowerPoint Presentation</vt:lpstr>
      <vt:lpstr>PowerPoint Presentation</vt:lpstr>
      <vt:lpstr>PowerPoint Presentation</vt:lpstr>
      <vt:lpstr> Statins for the Treatment of Chronic Liver Disease</vt:lpstr>
      <vt:lpstr>PowerPoint Presentation</vt:lpstr>
      <vt:lpstr>decompencation</vt:lpstr>
      <vt:lpstr>Statins in Cirrhosis &amp; Portal HTN</vt:lpstr>
      <vt:lpstr>Statins and HCC Risk</vt:lpstr>
      <vt:lpstr>Statins &amp; safety</vt:lpstr>
      <vt:lpstr>Adverse Effects</vt:lpstr>
      <vt:lpstr>Statins between the sexes</vt:lpstr>
      <vt:lpstr>Statins in older adults</vt:lpstr>
      <vt:lpstr>PowerPoint Presentation</vt:lpstr>
      <vt:lpstr>conclusions</vt:lpstr>
      <vt:lpstr>Unanswered Questions</vt:lpstr>
      <vt:lpstr>Strengths &amp; Limitations</vt:lpstr>
      <vt:lpstr>Thanks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Efficasy and safety of statins in masld &amp; other chronic liver diseases</dc:title>
  <dc:creator>JAAME'</dc:creator>
  <cp:lastModifiedBy>modiriat01</cp:lastModifiedBy>
  <cp:revision>27</cp:revision>
  <dcterms:created xsi:type="dcterms:W3CDTF">2026-05-10T14:18:04Z</dcterms:created>
  <dcterms:modified xsi:type="dcterms:W3CDTF">2026-05-11T06:43:40Z</dcterms:modified>
</cp:coreProperties>
</file>