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297" r:id="rId3"/>
    <p:sldId id="304" r:id="rId4"/>
    <p:sldId id="342" r:id="rId5"/>
    <p:sldId id="299" r:id="rId6"/>
    <p:sldId id="344" r:id="rId7"/>
    <p:sldId id="345" r:id="rId8"/>
    <p:sldId id="343" r:id="rId9"/>
    <p:sldId id="301" r:id="rId10"/>
    <p:sldId id="314" r:id="rId11"/>
    <p:sldId id="346" r:id="rId12"/>
    <p:sldId id="305" r:id="rId13"/>
    <p:sldId id="303" r:id="rId14"/>
    <p:sldId id="347" r:id="rId15"/>
    <p:sldId id="348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41" autoAdjust="0"/>
    <p:restoredTop sz="86501" autoAdjust="0"/>
  </p:normalViewPr>
  <p:slideViewPr>
    <p:cSldViewPr>
      <p:cViewPr varScale="1">
        <p:scale>
          <a:sx n="92" d="100"/>
          <a:sy n="92" d="100"/>
        </p:scale>
        <p:origin x="14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4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r" rtl="1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cs typeface="B Titr" panose="000007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41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91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 anchor="ctr">
            <a:normAutofit/>
          </a:bodyPr>
          <a:lstStyle>
            <a:lvl1pPr algn="r" rtl="1">
              <a:defRPr sz="4400" b="1" i="0" baseline="0">
                <a:solidFill>
                  <a:srgbClr val="990000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 b="1">
                <a:cs typeface="B Yagut" panose="00000400000000000000" pitchFamily="2" charset="-78"/>
              </a:defRPr>
            </a:lvl1pPr>
            <a:lvl2pPr algn="r" rtl="1">
              <a:defRPr b="1">
                <a:cs typeface="B Yagut" panose="00000400000000000000" pitchFamily="2" charset="-78"/>
              </a:defRPr>
            </a:lvl2pPr>
            <a:lvl3pPr algn="r" rtl="1">
              <a:defRPr b="1">
                <a:cs typeface="B Yagut" panose="00000400000000000000" pitchFamily="2" charset="-78"/>
              </a:defRPr>
            </a:lvl3pPr>
            <a:lvl4pPr algn="r" rtl="1">
              <a:defRPr b="1">
                <a:cs typeface="B Yagut" panose="00000400000000000000" pitchFamily="2" charset="-78"/>
              </a:defRPr>
            </a:lvl4pPr>
            <a:lvl5pPr algn="r" rtl="1">
              <a:defRPr b="1">
                <a:cs typeface="B Yagut" panose="00000400000000000000" pitchFamily="2" charset="-78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006257"/>
            <a:ext cx="711106" cy="7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3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732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68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831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030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747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727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BA54FB-2C2E-47FB-B12B-8CE8264712B4}" type="datetimeFigureOut">
              <a:rPr lang="fa-IR" smtClean="0"/>
              <a:t>01/18/1442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369D8F-85DF-4866-B5AA-B3E3C3D9E988}" type="slidenum">
              <a:rPr lang="fa-IR" smtClean="0"/>
              <a:t>‹#›</a:t>
            </a:fld>
            <a:endParaRPr lang="fa-I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64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233193" cy="3024336"/>
          </a:xfrm>
        </p:spPr>
        <p:txBody>
          <a:bodyPr anchor="ctr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6600" b="1" dirty="0" smtClean="0">
                <a:solidFill>
                  <a:srgbClr val="990000"/>
                </a:solidFill>
              </a:rPr>
              <a:t> مورنینگ ریپورت</a:t>
            </a:r>
            <a:br>
              <a:rPr lang="fa-IR" sz="6600" b="1" dirty="0" smtClean="0">
                <a:solidFill>
                  <a:srgbClr val="990000"/>
                </a:solidFill>
              </a:rPr>
            </a:br>
            <a:r>
              <a:rPr lang="fa-IR" sz="6600" b="1" dirty="0" smtClean="0">
                <a:solidFill>
                  <a:srgbClr val="990000"/>
                </a:solidFill>
              </a:rPr>
              <a:t>پزشکی خانواده</a:t>
            </a:r>
            <a:r>
              <a:rPr lang="en-US" sz="6600" b="1" dirty="0" smtClean="0">
                <a:solidFill>
                  <a:srgbClr val="990000"/>
                </a:solidFill>
                <a:cs typeface="B Titr" panose="00000700000000000000" pitchFamily="2" charset="-78"/>
              </a:rPr>
              <a:t/>
            </a:r>
            <a:br>
              <a:rPr lang="en-US" sz="6600" b="1" dirty="0" smtClean="0">
                <a:solidFill>
                  <a:srgbClr val="990000"/>
                </a:solidFill>
                <a:cs typeface="B Titr" panose="00000700000000000000" pitchFamily="2" charset="-78"/>
              </a:rPr>
            </a:br>
            <a:endParaRPr lang="fa-IR" sz="2400" b="1" dirty="0">
              <a:solidFill>
                <a:srgbClr val="99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895" y="5013176"/>
            <a:ext cx="3309803" cy="888705"/>
          </a:xfrm>
        </p:spPr>
        <p:txBody>
          <a:bodyPr>
            <a:normAutofit/>
          </a:bodyPr>
          <a:lstStyle/>
          <a:p>
            <a:pPr algn="ctr"/>
            <a:r>
              <a:rPr lang="fa-IR" sz="18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مورخ</a:t>
            </a:r>
          </a:p>
          <a:p>
            <a:pPr algn="ctr" rtl="1"/>
            <a:r>
              <a:rPr lang="fa-IR" sz="1800" b="1" dirty="0" smtClean="0">
                <a:solidFill>
                  <a:srgbClr val="C00000"/>
                </a:solidFill>
                <a:cs typeface="B Yagut" panose="00000400000000000000" pitchFamily="2" charset="-78"/>
              </a:rPr>
              <a:t>شنبه 15 شهریور ۱۳۹۹</a:t>
            </a:r>
            <a:endParaRPr lang="fa-IR" sz="1800" b="1" dirty="0">
              <a:solidFill>
                <a:srgbClr val="C00000"/>
              </a:solidFill>
              <a:cs typeface="B Yagut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013176"/>
            <a:ext cx="28803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b="1" dirty="0" smtClean="0">
                <a:cs typeface="B Titr" panose="00000700000000000000" pitchFamily="2" charset="-78"/>
              </a:rPr>
              <a:t>بیمارستان ضیاییان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معاینات بیمار </a:t>
            </a:r>
            <a:r>
              <a:rPr lang="en-US" dirty="0" smtClean="0"/>
              <a:t>(Ph. Exam)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484785"/>
            <a:ext cx="7543801" cy="5040559"/>
          </a:xfrm>
        </p:spPr>
        <p:txBody>
          <a:bodyPr>
            <a:noAutofit/>
          </a:bodyPr>
          <a:lstStyle/>
          <a:p>
            <a:r>
              <a:rPr lang="fa-IR" sz="3200" dirty="0" smtClean="0"/>
              <a:t>در معاینه ی شکم: </a:t>
            </a:r>
          </a:p>
          <a:p>
            <a:r>
              <a:rPr lang="fa-IR" sz="3200" dirty="0" smtClean="0"/>
              <a:t>  شکم نرم ، بدون ارگانومگالی </a:t>
            </a:r>
          </a:p>
          <a:p>
            <a:r>
              <a:rPr lang="fa-IR" sz="3200" dirty="0" smtClean="0"/>
              <a:t>بدون گاردینگ و تندرنس</a:t>
            </a:r>
          </a:p>
          <a:p>
            <a:r>
              <a:rPr lang="fa-IR" sz="3200" dirty="0" smtClean="0"/>
              <a:t>بدون ریباند </a:t>
            </a:r>
          </a:p>
          <a:p>
            <a:r>
              <a:rPr lang="fa-IR" sz="3200" dirty="0" smtClean="0"/>
              <a:t>دیستانسیون نداشت</a:t>
            </a:r>
          </a:p>
          <a:p>
            <a:r>
              <a:rPr lang="en-US" sz="3200" dirty="0" smtClean="0"/>
              <a:t>Shifting dullness</a:t>
            </a:r>
            <a:r>
              <a:rPr lang="fa-IR" sz="3200" dirty="0" smtClean="0"/>
              <a:t> ندارد.</a:t>
            </a:r>
          </a:p>
          <a:p>
            <a:r>
              <a:rPr lang="en-US" sz="3200" dirty="0" err="1" smtClean="0"/>
              <a:t>Obtrator</a:t>
            </a:r>
            <a:r>
              <a:rPr lang="en-US" sz="3200" dirty="0" smtClean="0"/>
              <a:t> sign</a:t>
            </a:r>
            <a:r>
              <a:rPr lang="fa-IR" sz="3200" dirty="0" smtClean="0"/>
              <a:t>  و </a:t>
            </a:r>
            <a:r>
              <a:rPr lang="en-US" sz="3200" dirty="0" smtClean="0"/>
              <a:t>psoas sign </a:t>
            </a:r>
            <a:r>
              <a:rPr lang="fa-IR" sz="3200" dirty="0" smtClean="0"/>
              <a:t> منفی بود</a:t>
            </a:r>
          </a:p>
          <a:p>
            <a:r>
              <a:rPr lang="fa-IR" sz="3200" dirty="0" smtClean="0"/>
              <a:t>شواهدی به نفع فتق نداشت</a:t>
            </a:r>
          </a:p>
          <a:p>
            <a:r>
              <a:rPr lang="fa-IR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44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7543801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CVA </a:t>
            </a:r>
            <a:r>
              <a:rPr lang="fa-IR" sz="3200" dirty="0" smtClean="0"/>
              <a:t> تندرنس نداشت.</a:t>
            </a:r>
          </a:p>
          <a:p>
            <a:r>
              <a:rPr lang="fa-IR" sz="3200" dirty="0" smtClean="0"/>
              <a:t>در </a:t>
            </a:r>
            <a:r>
              <a:rPr lang="fa-IR" sz="3200" dirty="0"/>
              <a:t>معاینه ی اندام ها، نبض دیستال دو طرفه  پر و قرینه است. </a:t>
            </a:r>
          </a:p>
          <a:p>
            <a:r>
              <a:rPr lang="fa-IR" sz="3200" dirty="0"/>
              <a:t>مفاصل اریتم و تورم ندارند. </a:t>
            </a:r>
          </a:p>
          <a:p>
            <a:r>
              <a:rPr lang="fa-IR" sz="3200" dirty="0"/>
              <a:t>فورس هر 4 اندام، دیستال و پروگزیمال 5/5 است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617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تشخیص های افتراقی </a:t>
            </a:r>
            <a:r>
              <a:rPr lang="en-US" dirty="0" smtClean="0"/>
              <a:t>(DDX)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3600" dirty="0" smtClean="0"/>
              <a:t>1- گاسترو اینتریت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3600" dirty="0" smtClean="0"/>
              <a:t>2-پانکراتیت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a-IR" sz="3600" dirty="0" smtClean="0"/>
              <a:t> 3-</a:t>
            </a:r>
            <a:r>
              <a:rPr lang="en-US" sz="3600" dirty="0" smtClean="0"/>
              <a:t> </a:t>
            </a:r>
            <a:r>
              <a:rPr lang="fa-IR" sz="3600" dirty="0" smtClean="0"/>
              <a:t>لنفادنیت مزانتر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a-IR" sz="3600" dirty="0" smtClean="0"/>
              <a:t>4-آپاندیسیت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37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16" y="279413"/>
            <a:ext cx="7543800" cy="917339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آزمایشات اولیه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74986"/>
              </p:ext>
            </p:extLst>
          </p:nvPr>
        </p:nvGraphicFramePr>
        <p:xfrm>
          <a:off x="4103948" y="1196752"/>
          <a:ext cx="2412268" cy="4978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0126">
                  <a:extLst>
                    <a:ext uri="{9D8B030D-6E8A-4147-A177-3AD203B41FA5}">
                      <a16:colId xmlns:a16="http://schemas.microsoft.com/office/drawing/2014/main" xmlns="" val="3918969094"/>
                    </a:ext>
                  </a:extLst>
                </a:gridCol>
                <a:gridCol w="1192142">
                  <a:extLst>
                    <a:ext uri="{9D8B030D-6E8A-4147-A177-3AD203B41FA5}">
                      <a16:colId xmlns:a16="http://schemas.microsoft.com/office/drawing/2014/main" xmlns="" val="267868544"/>
                    </a:ext>
                  </a:extLst>
                </a:gridCol>
              </a:tblGrid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Yagut" panose="00000400000000000000" pitchFamily="2" charset="-78"/>
                        </a:rPr>
                        <a:t>آزمایش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Yagut" panose="00000400000000000000" pitchFamily="2" charset="-78"/>
                        </a:rPr>
                        <a:t>نتیجه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640361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WBC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20.9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073746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nut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86.9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751738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>
                          <a:cs typeface="B Yagut" panose="00000400000000000000" pitchFamily="2" charset="-78"/>
                        </a:rPr>
                        <a:t>lyn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3.7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265845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plat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264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617283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BUN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28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559448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>
                          <a:cs typeface="B Yagut" panose="00000400000000000000" pitchFamily="2" charset="-78"/>
                        </a:rPr>
                        <a:t>cr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1.1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2181746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P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4.2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046435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Ca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8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5510753"/>
                  </a:ext>
                </a:extLst>
              </a:tr>
              <a:tr h="49781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Bili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0.9</a:t>
                      </a:r>
                      <a:r>
                        <a:rPr lang="en-US" baseline="0" dirty="0" smtClean="0">
                          <a:cs typeface="B Yagut" panose="00000400000000000000" pitchFamily="2" charset="-78"/>
                        </a:rPr>
                        <a:t> </a:t>
                      </a:r>
                      <a:r>
                        <a:rPr lang="fa-IR" baseline="0" dirty="0" smtClean="0">
                          <a:cs typeface="B Yagut" panose="00000400000000000000" pitchFamily="2" charset="-78"/>
                        </a:rPr>
                        <a:t> </a:t>
                      </a:r>
                      <a:r>
                        <a:rPr lang="en-US" baseline="0" dirty="0" smtClean="0">
                          <a:cs typeface="B Yagut" panose="00000400000000000000" pitchFamily="2" charset="-78"/>
                        </a:rPr>
                        <a:t>T: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06075"/>
              </p:ext>
            </p:extLst>
          </p:nvPr>
        </p:nvGraphicFramePr>
        <p:xfrm>
          <a:off x="113916" y="1165540"/>
          <a:ext cx="3089932" cy="5692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8564">
                  <a:extLst>
                    <a:ext uri="{9D8B030D-6E8A-4147-A177-3AD203B41FA5}">
                      <a16:colId xmlns:a16="http://schemas.microsoft.com/office/drawing/2014/main" xmlns="" val="3918969094"/>
                    </a:ext>
                  </a:extLst>
                </a:gridCol>
                <a:gridCol w="719387">
                  <a:extLst>
                    <a:ext uri="{9D8B030D-6E8A-4147-A177-3AD203B41FA5}">
                      <a16:colId xmlns:a16="http://schemas.microsoft.com/office/drawing/2014/main" xmlns="" val="267868544"/>
                    </a:ext>
                  </a:extLst>
                </a:gridCol>
                <a:gridCol w="1021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148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Yagut" panose="00000400000000000000" pitchFamily="2" charset="-78"/>
                        </a:rPr>
                        <a:t>آزمایش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Yagut" panose="00000400000000000000" pitchFamily="2" charset="-78"/>
                        </a:rPr>
                        <a:t>نتیجه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640361"/>
                  </a:ext>
                </a:extLst>
              </a:tr>
              <a:tr h="65675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WBC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16.8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Nut:84%</a:t>
                      </a:r>
                    </a:p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Lyn:10.6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073746"/>
                  </a:ext>
                </a:extLst>
              </a:tr>
              <a:tr h="42134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Hg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14.4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751738"/>
                  </a:ext>
                </a:extLst>
              </a:tr>
              <a:tr h="6114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Plat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322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265845"/>
                  </a:ext>
                </a:extLst>
              </a:tr>
              <a:tr h="6114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MCV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83.5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617283"/>
                  </a:ext>
                </a:extLst>
              </a:tr>
              <a:tr h="6114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MCH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27.6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5772268"/>
                  </a:ext>
                </a:extLst>
              </a:tr>
              <a:tr h="61148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BS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156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559448"/>
                  </a:ext>
                </a:extLst>
              </a:tr>
              <a:tr h="42134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INR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1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046435"/>
                  </a:ext>
                </a:extLst>
              </a:tr>
              <a:tr h="11356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S/E</a:t>
                      </a:r>
                    </a:p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U/A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>
                          <a:cs typeface="B Yagut" panose="00000400000000000000" pitchFamily="2" charset="-78"/>
                        </a:rPr>
                        <a:t>Nl</a:t>
                      </a:r>
                      <a:endParaRPr lang="en-US" dirty="0" smtClean="0">
                        <a:cs typeface="B Yagut" panose="00000400000000000000" pitchFamily="2" charset="-78"/>
                      </a:endParaRPr>
                    </a:p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urate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551075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09083"/>
              </p:ext>
            </p:extLst>
          </p:nvPr>
        </p:nvGraphicFramePr>
        <p:xfrm>
          <a:off x="7104406" y="1205161"/>
          <a:ext cx="2039888" cy="40145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1776">
                  <a:extLst>
                    <a:ext uri="{9D8B030D-6E8A-4147-A177-3AD203B41FA5}">
                      <a16:colId xmlns:a16="http://schemas.microsoft.com/office/drawing/2014/main" xmlns="" val="39189690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67868544"/>
                    </a:ext>
                  </a:extLst>
                </a:gridCol>
              </a:tblGrid>
              <a:tr h="28680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Yagut" panose="00000400000000000000" pitchFamily="2" charset="-78"/>
                        </a:rPr>
                        <a:t>آزمایش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Yagut" panose="00000400000000000000" pitchFamily="2" charset="-78"/>
                        </a:rPr>
                        <a:t>نتیجه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640361"/>
                  </a:ext>
                </a:extLst>
              </a:tr>
              <a:tr h="2868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ESR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3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073746"/>
                  </a:ext>
                </a:extLst>
              </a:tr>
              <a:tr h="2868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CRP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Yagut" panose="00000400000000000000" pitchFamily="2" charset="-78"/>
                        </a:rPr>
                        <a:t>منفی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2751738"/>
                  </a:ext>
                </a:extLst>
              </a:tr>
              <a:tr h="2868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PH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7.34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265845"/>
                  </a:ext>
                </a:extLst>
              </a:tr>
              <a:tr h="2868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PCO2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35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617283"/>
                  </a:ext>
                </a:extLst>
              </a:tr>
              <a:tr h="2868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HCO3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22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4391157"/>
                  </a:ext>
                </a:extLst>
              </a:tr>
              <a:tr h="2868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AST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>
                          <a:cs typeface="B Yagut" panose="00000400000000000000" pitchFamily="2" charset="-78"/>
                        </a:rPr>
                        <a:t>nl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7559448"/>
                  </a:ext>
                </a:extLst>
              </a:tr>
              <a:tr h="28680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ALT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cs typeface="B Yagut" panose="00000400000000000000" pitchFamily="2" charset="-78"/>
                        </a:rPr>
                        <a:t>nl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046435"/>
                  </a:ext>
                </a:extLst>
              </a:tr>
              <a:tr h="72267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LIPASE</a:t>
                      </a:r>
                    </a:p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AMY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>
                          <a:cs typeface="B Yagut" panose="00000400000000000000" pitchFamily="2" charset="-78"/>
                        </a:rPr>
                        <a:t>Nl</a:t>
                      </a:r>
                      <a:endParaRPr lang="en-US" dirty="0" smtClean="0">
                        <a:cs typeface="B Yagut" panose="00000400000000000000" pitchFamily="2" charset="-78"/>
                      </a:endParaRPr>
                    </a:p>
                    <a:p>
                      <a:pPr algn="ctr" rtl="1"/>
                      <a:r>
                        <a:rPr lang="en-US" dirty="0" smtClean="0">
                          <a:cs typeface="B Yagut" panose="00000400000000000000" pitchFamily="2" charset="-78"/>
                        </a:rPr>
                        <a:t>NL</a:t>
                      </a:r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5510753"/>
                  </a:ext>
                </a:extLst>
              </a:tr>
              <a:tr h="286809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Yagut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سونوگرافی شکم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5"/>
            <a:ext cx="5256583" cy="5112567"/>
          </a:xfrm>
        </p:spPr>
      </p:pic>
    </p:spTree>
    <p:extLst>
      <p:ext uri="{BB962C8B-B14F-4D97-AF65-F5344CB8AC3E}">
        <p14:creationId xmlns:p14="http://schemas.microsoft.com/office/powerpoint/2010/main" val="416360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  <a:r>
              <a:rPr lang="fa-IR" dirty="0" smtClean="0"/>
              <a:t> :  </a:t>
            </a:r>
            <a:r>
              <a:rPr lang="fa-IR" sz="3200" dirty="0" smtClean="0">
                <a:solidFill>
                  <a:srgbClr val="002060"/>
                </a:solidFill>
              </a:rPr>
              <a:t>سی تی که از مریض داشتیم همین بود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ct sacan 13 sal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8213" y="1484785"/>
            <a:ext cx="7306195" cy="4176463"/>
          </a:xfrm>
        </p:spPr>
      </p:pic>
    </p:spTree>
    <p:extLst>
      <p:ext uri="{BB962C8B-B14F-4D97-AF65-F5344CB8AC3E}">
        <p14:creationId xmlns:p14="http://schemas.microsoft.com/office/powerpoint/2010/main" val="36553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64904"/>
            <a:ext cx="7543801" cy="4023360"/>
          </a:xfrm>
        </p:spPr>
        <p:txBody>
          <a:bodyPr anchor="b">
            <a:scene3d>
              <a:camera prst="orthographicFront"/>
              <a:lightRig rig="threePt" dir="t"/>
            </a:scene3d>
            <a:sp3d>
              <a:bevelT w="6350"/>
            </a:sp3d>
          </a:bodyPr>
          <a:lstStyle/>
          <a:p>
            <a:pPr marL="68580" indent="0" algn="ctr">
              <a:buNone/>
            </a:pPr>
            <a:endParaRPr lang="en-US" b="1" dirty="0"/>
          </a:p>
          <a:p>
            <a:pPr marL="114300" indent="0" algn="ctr">
              <a:buNone/>
            </a:pPr>
            <a:r>
              <a:rPr lang="fa-IR" sz="5400" b="1" dirty="0" smtClean="0"/>
              <a:t>با تشکر از مشارکت شما </a:t>
            </a:r>
            <a:endParaRPr lang="en-US" sz="5400" b="1" dirty="0"/>
          </a:p>
          <a:p>
            <a:pPr algn="ctr"/>
            <a:endParaRPr lang="fa-IR" sz="4000" b="1" dirty="0" smtClean="0"/>
          </a:p>
          <a:p>
            <a:pPr algn="ctr"/>
            <a:endParaRPr lang="fa-IR" b="1" dirty="0"/>
          </a:p>
          <a:p>
            <a:pPr algn="ctr"/>
            <a:endParaRPr lang="fa-IR" b="1" dirty="0" smtClean="0"/>
          </a:p>
          <a:p>
            <a:pPr algn="l" rtl="0"/>
            <a:endParaRPr lang="en-US" b="1" dirty="0" smtClean="0"/>
          </a:p>
          <a:p>
            <a:pPr marL="11430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1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اطلاعات کلی بیمار</a:t>
            </a:r>
            <a:r>
              <a:rPr lang="en-US" dirty="0" smtClean="0"/>
              <a:t>    (ID)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1484785"/>
            <a:ext cx="7488832" cy="5373215"/>
          </a:xfrm>
        </p:spPr>
        <p:txBody>
          <a:bodyPr>
            <a:normAutofit/>
          </a:bodyPr>
          <a:lstStyle/>
          <a:p>
            <a:endParaRPr lang="fa-IR" sz="3200" dirty="0" smtClean="0"/>
          </a:p>
          <a:p>
            <a:endParaRPr lang="fa-IR" sz="3200" dirty="0"/>
          </a:p>
          <a:p>
            <a:r>
              <a:rPr lang="fa-IR" sz="3200" dirty="0" smtClean="0"/>
              <a:t>پسر دانش آموز 13 ساله </a:t>
            </a:r>
          </a:p>
          <a:p>
            <a:pPr marL="0" indent="0">
              <a:buNone/>
            </a:pPr>
            <a:r>
              <a:rPr lang="fa-IR" sz="3200" dirty="0" smtClean="0"/>
              <a:t>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14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شکایت اصلی بیمار </a:t>
            </a:r>
            <a:r>
              <a:rPr lang="en-US" dirty="0" smtClean="0"/>
              <a:t>(CC)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31" y="1844824"/>
            <a:ext cx="7701109" cy="4383399"/>
          </a:xfrm>
        </p:spPr>
        <p:txBody>
          <a:bodyPr>
            <a:normAutofit/>
          </a:bodyPr>
          <a:lstStyle/>
          <a:p>
            <a:endParaRPr lang="fa-IR" sz="2400" b="1" dirty="0" smtClean="0">
              <a:cs typeface="B Yagut" panose="00000400000000000000" pitchFamily="2" charset="-78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fa-IR" sz="3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درد </a:t>
            </a:r>
            <a:r>
              <a:rPr lang="fa-IR" sz="3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ناگهانی و </a:t>
            </a:r>
            <a:r>
              <a:rPr lang="fa-IR" sz="3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شدید شکم </a:t>
            </a:r>
            <a:r>
              <a:rPr lang="fa-IR" sz="3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از </a:t>
            </a:r>
            <a:r>
              <a:rPr lang="fa-IR" sz="3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شب </a:t>
            </a:r>
            <a:r>
              <a:rPr lang="fa-IR" sz="3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مراجعه ساعت </a:t>
            </a:r>
            <a:r>
              <a:rPr lang="fa-IR" sz="3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2.5 نیمه شب</a:t>
            </a:r>
            <a:r>
              <a:rPr lang="en-US" sz="3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</a:t>
            </a:r>
            <a:r>
              <a:rPr lang="fa-IR" sz="3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که مریض حدود 4 صبح مراجعه کرده بود.        </a:t>
            </a:r>
            <a:endParaRPr lang="fa-IR" sz="3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fa-IR" sz="3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14597"/>
            <a:ext cx="7543800" cy="694123"/>
          </a:xfrm>
        </p:spPr>
        <p:txBody>
          <a:bodyPr/>
          <a:lstStyle/>
          <a:p>
            <a:r>
              <a:rPr lang="fa-IR" dirty="0" smtClean="0"/>
              <a:t> </a:t>
            </a:r>
            <a:r>
              <a:rPr lang="en-US" dirty="0" smtClean="0"/>
              <a:t>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87058"/>
            <a:ext cx="7543801" cy="5760640"/>
          </a:xfrm>
        </p:spPr>
        <p:txBody>
          <a:bodyPr>
            <a:normAutofit fontScale="62500" lnSpcReduction="20000"/>
          </a:bodyPr>
          <a:lstStyle/>
          <a:p>
            <a:pPr lvl="0">
              <a:buClr>
                <a:srgbClr val="E48312"/>
              </a:buClr>
            </a:pPr>
            <a:r>
              <a:rPr lang="en-US" dirty="0" smtClean="0"/>
              <a:t> </a:t>
            </a: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دور ناف بوده </a:t>
            </a: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و اندکی متمایل به چپ</a:t>
            </a:r>
          </a:p>
          <a:p>
            <a:pPr lvl="0">
              <a:buClr>
                <a:srgbClr val="E48312"/>
              </a:buClr>
            </a:pP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کولیکی نبوده </a:t>
            </a:r>
          </a:p>
          <a:p>
            <a:pPr lvl="0">
              <a:buClr>
                <a:srgbClr val="E48312"/>
              </a:buClr>
            </a:pPr>
            <a:r>
              <a:rPr lang="en-US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On &amp; off </a:t>
            </a: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بوده</a:t>
            </a:r>
          </a:p>
          <a:p>
            <a:pPr lvl="0">
              <a:buClr>
                <a:srgbClr val="E48312"/>
              </a:buClr>
            </a:pP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با آب خوردن و ادرار کردن </a:t>
            </a: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بهتر میشده</a:t>
            </a:r>
          </a:p>
          <a:p>
            <a:pPr lvl="0">
              <a:buClr>
                <a:srgbClr val="E48312"/>
              </a:buClr>
            </a:pPr>
            <a:endParaRPr lang="fa-IR" sz="4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به گفته بیماربا نشستن </a:t>
            </a: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و  خم شدن به جلو درد </a:t>
            </a: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بهتر میشده</a:t>
            </a:r>
          </a:p>
          <a:p>
            <a:pPr lvl="0">
              <a:buClr>
                <a:srgbClr val="E48312"/>
              </a:buClr>
            </a:pP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endParaRPr lang="fa-IR" sz="4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با </a:t>
            </a: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بی </a:t>
            </a: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اشتهایی و   بدون تهوع استفراغ </a:t>
            </a:r>
            <a:endParaRPr lang="fa-IR" sz="4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r>
              <a:rPr lang="fa-IR" sz="41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بدون </a:t>
            </a:r>
            <a:r>
              <a:rPr lang="fa-IR" sz="4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تب</a:t>
            </a:r>
          </a:p>
          <a:p>
            <a:r>
              <a:rPr lang="fa-IR" sz="4100" dirty="0" smtClean="0"/>
              <a:t>بیمار دفع مدفوع داشته که درد بیمار تفاوتی نمیکرد</a:t>
            </a:r>
            <a:r>
              <a:rPr lang="en-US" sz="4100" dirty="0" smtClean="0"/>
              <a:t> </a:t>
            </a:r>
            <a:endParaRPr lang="fa-IR" sz="4100" dirty="0" smtClean="0"/>
          </a:p>
          <a:p>
            <a:r>
              <a:rPr lang="fa-IR" sz="4100" dirty="0" smtClean="0"/>
              <a:t>تنگی نفس و سرفه نداشته</a:t>
            </a:r>
          </a:p>
          <a:p>
            <a:r>
              <a:rPr lang="fa-IR" sz="4100" dirty="0" smtClean="0"/>
              <a:t>علایم ادراری نداشته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305231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r>
              <a:rPr lang="en-US" dirty="0" smtClean="0"/>
              <a:t>PMH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54380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/>
              <a:t> </a:t>
            </a:r>
            <a:r>
              <a:rPr lang="fa-IR" sz="3600" dirty="0" smtClean="0"/>
              <a:t>سابقه اسهال از یک هفته قبل </a:t>
            </a:r>
          </a:p>
        </p:txBody>
      </p:sp>
    </p:spTree>
    <p:extLst>
      <p:ext uri="{BB962C8B-B14F-4D97-AF65-F5344CB8AC3E}">
        <p14:creationId xmlns:p14="http://schemas.microsoft.com/office/powerpoint/2010/main" val="12242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 </a:t>
            </a:r>
            <a:r>
              <a:rPr lang="fa-IR" sz="3600" dirty="0" smtClean="0"/>
              <a:t>نکته خاصی نداشت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411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منفی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858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منفی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389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معاینات بیمار </a:t>
            </a:r>
            <a:r>
              <a:rPr lang="en-US" dirty="0" smtClean="0"/>
              <a:t>(Ph. Exam)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391578"/>
          </a:xfrm>
        </p:spPr>
        <p:txBody>
          <a:bodyPr>
            <a:noAutofit/>
          </a:bodyPr>
          <a:lstStyle/>
          <a:p>
            <a:r>
              <a:rPr lang="fa-IR" sz="2800" dirty="0" smtClean="0"/>
              <a:t>علائم حیاتی</a:t>
            </a:r>
          </a:p>
          <a:p>
            <a:pPr algn="l"/>
            <a:r>
              <a:rPr lang="fa-IR" sz="2800" dirty="0" smtClean="0"/>
              <a:t>  </a:t>
            </a:r>
            <a:r>
              <a:rPr lang="en-US" sz="2800" dirty="0" smtClean="0"/>
              <a:t>BP=90/60      PR = 110        RR = 21     T= 37         SPO2=9</a:t>
            </a:r>
            <a:r>
              <a:rPr lang="en-US" sz="2800" dirty="0"/>
              <a:t>8</a:t>
            </a:r>
            <a:r>
              <a:rPr lang="en-US" sz="2800" dirty="0" smtClean="0"/>
              <a:t>%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fa-IR" sz="2800" dirty="0" smtClean="0"/>
              <a:t>پسر 13 ساله</a:t>
            </a:r>
            <a:r>
              <a:rPr lang="en-US" sz="2800" dirty="0" smtClean="0"/>
              <a:t>  ILL </a:t>
            </a:r>
            <a:r>
              <a:rPr lang="fa-IR" sz="2800" dirty="0" smtClean="0"/>
              <a:t> نبود.  </a:t>
            </a:r>
          </a:p>
          <a:p>
            <a:pPr marL="0" indent="0">
              <a:buNone/>
            </a:pPr>
            <a:r>
              <a:rPr lang="fa-IR" sz="2800" dirty="0" smtClean="0"/>
              <a:t>توکسیک نبود.</a:t>
            </a:r>
          </a:p>
          <a:p>
            <a:pPr marL="0" indent="0">
              <a:buNone/>
            </a:pPr>
            <a:r>
              <a:rPr lang="fa-IR" sz="2800" dirty="0"/>
              <a:t> </a:t>
            </a:r>
            <a:r>
              <a:rPr lang="fa-IR" sz="2800" dirty="0" smtClean="0"/>
              <a:t>سر و گردن نکته ای در معاینه نداشت</a:t>
            </a:r>
          </a:p>
          <a:p>
            <a:pPr marL="0" indent="0">
              <a:buNone/>
            </a:pPr>
            <a:r>
              <a:rPr lang="fa-IR" sz="2800" dirty="0" smtClean="0"/>
              <a:t>سمع قلب تاکی کارد بود </a:t>
            </a:r>
            <a:r>
              <a:rPr lang="en-US" sz="2800" dirty="0" smtClean="0"/>
              <a:t>S1 </a:t>
            </a:r>
            <a:r>
              <a:rPr lang="fa-IR" sz="2800" dirty="0" smtClean="0"/>
              <a:t>و</a:t>
            </a:r>
            <a:r>
              <a:rPr lang="en-US" sz="2800" dirty="0" smtClean="0"/>
              <a:t> S2 </a:t>
            </a:r>
            <a:r>
              <a:rPr lang="fa-IR" sz="2800" dirty="0" smtClean="0"/>
              <a:t> نرمال بود</a:t>
            </a:r>
          </a:p>
          <a:p>
            <a:pPr marL="0" indent="0">
              <a:buNone/>
            </a:pPr>
            <a:r>
              <a:rPr lang="fa-IR" sz="2800" dirty="0" smtClean="0"/>
              <a:t>سمع ریه پاک بود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10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1983</TotalTime>
  <Words>367</Words>
  <Application>Microsoft Office PowerPoint</Application>
  <PresentationFormat>On-screen Show (4:3)</PresentationFormat>
  <Paragraphs>131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 Titr</vt:lpstr>
      <vt:lpstr>B Yagut</vt:lpstr>
      <vt:lpstr>Calibri</vt:lpstr>
      <vt:lpstr>Calibri Light</vt:lpstr>
      <vt:lpstr>Times New Roman</vt:lpstr>
      <vt:lpstr>Retrospect</vt:lpstr>
      <vt:lpstr> مورنینگ ریپورت پزشکی خانواده </vt:lpstr>
      <vt:lpstr>اطلاعات کلی بیمار    (ID) </vt:lpstr>
      <vt:lpstr>شکایت اصلی بیمار (CC)</vt:lpstr>
      <vt:lpstr> PI</vt:lpstr>
      <vt:lpstr> PMH</vt:lpstr>
      <vt:lpstr>FH</vt:lpstr>
      <vt:lpstr>DH</vt:lpstr>
      <vt:lpstr>HH</vt:lpstr>
      <vt:lpstr>معاینات بیمار (Ph. Exam)</vt:lpstr>
      <vt:lpstr>معاینات بیمار (Ph. Exam)</vt:lpstr>
      <vt:lpstr>PowerPoint Presentation</vt:lpstr>
      <vt:lpstr>تشخیص های افتراقی (DDX) </vt:lpstr>
      <vt:lpstr>  آزمایشات اولیه   </vt:lpstr>
      <vt:lpstr>سونوگرافی شکم</vt:lpstr>
      <vt:lpstr>CT scan :  سی تی که از مریض داشتیم همین بود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report 98/1/28</dc:title>
  <dc:creator>test</dc:creator>
  <cp:lastModifiedBy>amoozesh02</cp:lastModifiedBy>
  <cp:revision>311</cp:revision>
  <dcterms:created xsi:type="dcterms:W3CDTF">2019-04-16T09:29:50Z</dcterms:created>
  <dcterms:modified xsi:type="dcterms:W3CDTF">2020-09-05T07:24:47Z</dcterms:modified>
</cp:coreProperties>
</file>