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1" r:id="rId4"/>
    <p:sldId id="278" r:id="rId5"/>
    <p:sldId id="275" r:id="rId6"/>
    <p:sldId id="272" r:id="rId7"/>
    <p:sldId id="279" r:id="rId8"/>
    <p:sldId id="263" r:id="rId9"/>
    <p:sldId id="293" r:id="rId10"/>
    <p:sldId id="294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305" r:id="rId19"/>
    <p:sldId id="303" r:id="rId20"/>
    <p:sldId id="304" r:id="rId21"/>
    <p:sldId id="306" r:id="rId22"/>
    <p:sldId id="267" r:id="rId23"/>
    <p:sldId id="269" r:id="rId24"/>
    <p:sldId id="307" r:id="rId25"/>
    <p:sldId id="308" r:id="rId26"/>
    <p:sldId id="309" r:id="rId27"/>
    <p:sldId id="310" r:id="rId28"/>
    <p:sldId id="273" r:id="rId29"/>
    <p:sldId id="287" r:id="rId30"/>
    <p:sldId id="289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FFFF99"/>
    <a:srgbClr val="99FF99"/>
    <a:srgbClr val="99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5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4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8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9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5118-FEA5-42E8-874E-13DB8F32EF5C}" type="datetimeFigureOut">
              <a:rPr lang="en-US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9636-E636-4378-93A6-6011EF72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8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1" y="136478"/>
            <a:ext cx="11341290" cy="672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4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AFFF4B-B9BD-B2EA-B41E-54C0D794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227564"/>
            <a:ext cx="6308034" cy="3234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14D88A-EC57-8761-FDF2-796DF9EF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14" y="3461922"/>
            <a:ext cx="6745355" cy="32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6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AAE28E-4F5F-F1EB-D824-3E4FC204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61720"/>
            <a:ext cx="5671932" cy="3267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973C22-0AFB-B9B2-A9CD-FBF7892C7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9" y="2663687"/>
            <a:ext cx="5102087" cy="40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D35737-3F47-E1B2-0C92-36333E61F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599660"/>
            <a:ext cx="9859617" cy="56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7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15D57-AE89-4CAC-68E7-76C357A1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365" y="69676"/>
            <a:ext cx="1190002" cy="1503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38403-06D5-926F-D332-5004845E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24" y="551310"/>
            <a:ext cx="1346033" cy="1022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378A1-719D-8B3B-AFD9-D7C3F385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93" y="605613"/>
            <a:ext cx="1063800" cy="1022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C5739-0C66-C1E1-1E96-8E44740AB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07" y="389902"/>
            <a:ext cx="6706532" cy="1074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CF6E3-7E1B-C9A8-2358-5ACB47218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8" y="1681990"/>
            <a:ext cx="11453399" cy="5057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DB7A0E-E257-5A70-60FE-7DB4839701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3915" y="1681989"/>
            <a:ext cx="9623772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4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15D57-AE89-4CAC-68E7-76C357A1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365" y="69676"/>
            <a:ext cx="1190002" cy="1503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38403-06D5-926F-D332-5004845E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24" y="551310"/>
            <a:ext cx="1346033" cy="1022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378A1-719D-8B3B-AFD9-D7C3F385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93" y="605613"/>
            <a:ext cx="1063800" cy="1022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C5739-0C66-C1E1-1E96-8E44740AB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07" y="389902"/>
            <a:ext cx="6706532" cy="1074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CF6E3-7E1B-C9A8-2358-5ACB47218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8" y="1681990"/>
            <a:ext cx="11453399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3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15D57-AE89-4CAC-68E7-76C357A1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365" y="69676"/>
            <a:ext cx="1190002" cy="1503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38403-06D5-926F-D332-5004845E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24" y="551310"/>
            <a:ext cx="1346033" cy="1022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378A1-719D-8B3B-AFD9-D7C3F385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93" y="605613"/>
            <a:ext cx="1063800" cy="1022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C5739-0C66-C1E1-1E96-8E44740AB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07" y="389902"/>
            <a:ext cx="6706532" cy="1074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6B7BF-B192-6343-6184-E766830A3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07" y="1597199"/>
            <a:ext cx="11543576" cy="5191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972E96-3825-D409-9D1B-1280534D3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141" y="1597199"/>
            <a:ext cx="9743042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0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15D57-AE89-4CAC-68E7-76C357A1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365" y="69676"/>
            <a:ext cx="1190002" cy="1503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38403-06D5-926F-D332-5004845E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24" y="551310"/>
            <a:ext cx="1346033" cy="1022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378A1-719D-8B3B-AFD9-D7C3F385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93" y="605613"/>
            <a:ext cx="1063800" cy="1022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C5739-0C66-C1E1-1E96-8E44740AB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07" y="389902"/>
            <a:ext cx="6706532" cy="1074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6B7BF-B192-6343-6184-E766830A3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07" y="1597199"/>
            <a:ext cx="11543576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4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15D57-AE89-4CAC-68E7-76C357A1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434" y="96828"/>
            <a:ext cx="1190002" cy="1503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38403-06D5-926F-D332-5004845E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280" y="551310"/>
            <a:ext cx="1346033" cy="1022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378A1-719D-8B3B-AFD9-D7C3F385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93" y="605613"/>
            <a:ext cx="1063800" cy="1022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C5739-0C66-C1E1-1E96-8E44740AB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07" y="389902"/>
            <a:ext cx="6706532" cy="1074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7BFC9-84FA-2E7E-C682-C6891AD24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65" y="1627687"/>
            <a:ext cx="11861628" cy="5064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27789A-951D-808B-730B-D28185D4E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618" y="1627687"/>
            <a:ext cx="9743042" cy="50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15D57-AE89-4CAC-68E7-76C357A1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434" y="96828"/>
            <a:ext cx="1190002" cy="1503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38403-06D5-926F-D332-5004845E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280" y="551310"/>
            <a:ext cx="1346033" cy="1022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378A1-719D-8B3B-AFD9-D7C3F385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93" y="605613"/>
            <a:ext cx="1063800" cy="1022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C5739-0C66-C1E1-1E96-8E44740AB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07" y="389902"/>
            <a:ext cx="6706532" cy="1074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7BFC9-84FA-2E7E-C682-C6891AD24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65" y="1627687"/>
            <a:ext cx="11861628" cy="50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2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15D57-AE89-4CAC-68E7-76C357A1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365" y="69676"/>
            <a:ext cx="1190002" cy="1503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38403-06D5-926F-D332-5004845E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24" y="551310"/>
            <a:ext cx="1346033" cy="1022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378A1-719D-8B3B-AFD9-D7C3F385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93" y="605613"/>
            <a:ext cx="1063800" cy="1022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C5739-0C66-C1E1-1E96-8E44740AB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07" y="389902"/>
            <a:ext cx="6706532" cy="1074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6B18D-0F66-1B6D-0A87-5DF104F23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22" y="1762124"/>
            <a:ext cx="11821871" cy="4705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F6F21-E3B3-2DDE-2DD1-BB508D71C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583" y="1762124"/>
            <a:ext cx="9926809" cy="47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2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93541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2060"/>
                </a:solidFill>
                <a:cs typeface="B Nazanin" panose="00000400000000000000" pitchFamily="2" charset="-78"/>
              </a:rPr>
              <a:t>نحوه برخورد با بیمار آقای 51 ساله مبتلا به دیابت نوع 2 در درمانگاه پزشک خانواده</a:t>
            </a:r>
            <a:endParaRPr lang="en-US" sz="36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63617"/>
            <a:ext cx="9144000" cy="2276061"/>
          </a:xfrm>
        </p:spPr>
        <p:txBody>
          <a:bodyPr>
            <a:normAutofit fontScale="85000" lnSpcReduction="20000"/>
          </a:bodyPr>
          <a:lstStyle/>
          <a:p>
            <a:r>
              <a:rPr lang="fa-IR" sz="3500" b="1" dirty="0">
                <a:solidFill>
                  <a:srgbClr val="C00000"/>
                </a:solidFill>
                <a:cs typeface="B Nazanin" panose="00000400000000000000" pitchFamily="2" charset="-78"/>
              </a:rPr>
              <a:t>استاد راهنما : سرکار خانم دکتر عبادتی</a:t>
            </a:r>
          </a:p>
          <a:p>
            <a:r>
              <a:rPr lang="fa-IR" sz="3500" b="1" dirty="0">
                <a:solidFill>
                  <a:srgbClr val="C00000"/>
                </a:solidFill>
                <a:cs typeface="B Nazanin" panose="00000400000000000000" pitchFamily="2" charset="-78"/>
              </a:rPr>
              <a:t> عضوهیئت علمی گروه</a:t>
            </a:r>
          </a:p>
          <a:p>
            <a:r>
              <a:rPr lang="fa-IR" sz="3500" b="1" dirty="0">
                <a:solidFill>
                  <a:srgbClr val="C00000"/>
                </a:solidFill>
                <a:cs typeface="B Nazanin" panose="00000400000000000000" pitchFamily="2" charset="-78"/>
              </a:rPr>
              <a:t> پزشکی خانواده</a:t>
            </a:r>
          </a:p>
          <a:p>
            <a:endParaRPr lang="fa-IR" dirty="0"/>
          </a:p>
          <a:p>
            <a:r>
              <a:rPr lang="fa-IR" sz="30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ارئه: بتول نامجو دستیار پزشکی خانواده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483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15D57-AE89-4CAC-68E7-76C357A1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365" y="69676"/>
            <a:ext cx="1190002" cy="1503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38403-06D5-926F-D332-5004845E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24" y="551310"/>
            <a:ext cx="1346033" cy="1022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378A1-719D-8B3B-AFD9-D7C3F385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93" y="605613"/>
            <a:ext cx="1063800" cy="1022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C5739-0C66-C1E1-1E96-8E44740AB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07" y="389902"/>
            <a:ext cx="6706532" cy="1074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6B18D-0F66-1B6D-0A87-5DF104F23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22" y="1762124"/>
            <a:ext cx="11821871" cy="47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92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F80C0E-A703-8787-6D36-29A8C5E47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" y="381000"/>
            <a:ext cx="1105231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09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0" y="150125"/>
            <a:ext cx="10807890" cy="6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21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" y="300250"/>
            <a:ext cx="11354937" cy="65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1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5A26B-62B5-65F2-4C93-DEE4A8C7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864704"/>
            <a:ext cx="10787269" cy="5363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83C4C2-4A8B-B16F-485B-6D283D3C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6" y="1522547"/>
            <a:ext cx="10787269" cy="47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9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5A26B-62B5-65F2-4C93-DEE4A8C7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864704"/>
            <a:ext cx="10787269" cy="53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2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65D730-71C4-3524-D3E7-94462034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1222513"/>
            <a:ext cx="10827025" cy="4412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2FCE1-18DD-48B9-63BB-0609FF36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64" y="1921565"/>
            <a:ext cx="10787269" cy="40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99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65D730-71C4-3524-D3E7-94462034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1222513"/>
            <a:ext cx="10827025" cy="44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7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latin typeface="+mn-lt"/>
              </a:rPr>
              <a:t>آزمایشات نهایی</a:t>
            </a:r>
            <a:endParaRPr lang="en-US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FBS=87</a:t>
            </a:r>
          </a:p>
          <a:p>
            <a:pPr marL="0" indent="0" algn="ctr">
              <a:buNone/>
            </a:pPr>
            <a:r>
              <a:rPr lang="en-US" dirty="0"/>
              <a:t>2HPP=118</a:t>
            </a:r>
          </a:p>
          <a:p>
            <a:pPr marL="0" indent="0" algn="ctr">
              <a:buNone/>
            </a:pPr>
            <a:r>
              <a:rPr lang="en-US" dirty="0"/>
              <a:t>CR=0.9</a:t>
            </a:r>
          </a:p>
          <a:p>
            <a:pPr marL="0" indent="0" algn="ctr">
              <a:buNone/>
            </a:pPr>
            <a:r>
              <a:rPr lang="en-US" dirty="0"/>
              <a:t>CHOLESTROL=106</a:t>
            </a:r>
          </a:p>
          <a:p>
            <a:pPr marL="0" indent="0" algn="ctr">
              <a:buNone/>
            </a:pPr>
            <a:r>
              <a:rPr lang="en-US" dirty="0"/>
              <a:t>TG=66</a:t>
            </a:r>
          </a:p>
          <a:p>
            <a:pPr marL="0" indent="0" algn="ctr">
              <a:buNone/>
            </a:pPr>
            <a:r>
              <a:rPr lang="en-US" dirty="0"/>
              <a:t>HDL=33</a:t>
            </a:r>
          </a:p>
          <a:p>
            <a:pPr marL="0" indent="0" algn="ctr">
              <a:buNone/>
            </a:pPr>
            <a:r>
              <a:rPr lang="en-US" dirty="0"/>
              <a:t>LDL=63</a:t>
            </a:r>
          </a:p>
          <a:p>
            <a:pPr marL="0" indent="0" algn="ctr">
              <a:buNone/>
            </a:pPr>
            <a:r>
              <a:rPr lang="en-US" dirty="0"/>
              <a:t>AST=16</a:t>
            </a:r>
          </a:p>
          <a:p>
            <a:pPr marL="0" indent="0" algn="ctr">
              <a:buNone/>
            </a:pPr>
            <a:r>
              <a:rPr lang="en-US" dirty="0"/>
              <a:t>ALT=37</a:t>
            </a:r>
          </a:p>
          <a:p>
            <a:pPr marL="0" indent="0" algn="ctr">
              <a:buNone/>
            </a:pPr>
            <a:r>
              <a:rPr lang="en-US" dirty="0"/>
              <a:t>HBA1C=6.8</a:t>
            </a:r>
          </a:p>
          <a:p>
            <a:pPr marL="0" indent="0" algn="ctr">
              <a:buNone/>
            </a:pPr>
            <a:r>
              <a:rPr lang="en-US" dirty="0"/>
              <a:t>U/A=NL</a:t>
            </a:r>
          </a:p>
        </p:txBody>
      </p:sp>
    </p:spTree>
    <p:extLst>
      <p:ext uri="{BB962C8B-B14F-4D97-AF65-F5344CB8AC3E}">
        <p14:creationId xmlns:p14="http://schemas.microsoft.com/office/powerpoint/2010/main" val="3626872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Primordial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>
                <a:cs typeface="B Nazanin" panose="00000400000000000000" pitchFamily="2" charset="-78"/>
              </a:rPr>
              <a:t>افزایش آگاهی عمومی مردم از طریق رسانه ها و آموزش کنترل ریسک فاکتورهای ابتلا به دیابت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>
                <a:cs typeface="B Nazanin" panose="00000400000000000000" pitchFamily="2" charset="-78"/>
              </a:rPr>
              <a:t>تولید برنامه های آموزشی در خصوص معرفی دیابت و ریسک فاکتورهای آن از طریق صدا وسیما .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>
                <a:cs typeface="B Nazanin" panose="00000400000000000000" pitchFamily="2" charset="-78"/>
              </a:rPr>
              <a:t>ایجاد فضاهای ورزشی و باشگاه ها جهت فعالیت بدنی مناسب و فرهنگ سازی در این خصوص</a:t>
            </a:r>
            <a:r>
              <a:rPr lang="en-US" sz="3200" dirty="0">
                <a:cs typeface="B Nazanin" panose="00000400000000000000" pitchFamily="2" charset="-78"/>
              </a:rPr>
              <a:t> </a:t>
            </a: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>
                <a:cs typeface="B Nazanin" panose="00000400000000000000" pitchFamily="2" charset="-78"/>
              </a:rPr>
              <a:t>آموزش تغذیه سالم برای گروه های مختلف از طریق رسانه</a:t>
            </a:r>
          </a:p>
          <a:p>
            <a:pPr marL="0" indent="0" algn="r" rtl="1">
              <a:buClr>
                <a:srgbClr val="FF0000"/>
              </a:buClr>
              <a:buSzPct val="72000"/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881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09033" y="1201003"/>
            <a:ext cx="7773936" cy="1182449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+mn-lt"/>
                <a:cs typeface="B Nazanin" panose="00000400000000000000" pitchFamily="2" charset="-78"/>
              </a:rPr>
              <a:t>HX</a:t>
            </a:r>
          </a:p>
        </p:txBody>
      </p:sp>
      <p:sp>
        <p:nvSpPr>
          <p:cNvPr id="4099" name="Subtitle 3"/>
          <p:cNvSpPr>
            <a:spLocks noGrp="1"/>
          </p:cNvSpPr>
          <p:nvPr>
            <p:ph type="subTitle" idx="1"/>
          </p:nvPr>
        </p:nvSpPr>
        <p:spPr>
          <a:xfrm>
            <a:off x="992112" y="2643116"/>
            <a:ext cx="10418010" cy="2690277"/>
          </a:xfrm>
        </p:spPr>
        <p:txBody>
          <a:bodyPr>
            <a:normAutofit/>
          </a:bodyPr>
          <a:lstStyle/>
          <a:p>
            <a:pPr algn="just" rtl="1"/>
            <a:r>
              <a:rPr lang="fa-IR" altLang="en-US" sz="3200" dirty="0">
                <a:cs typeface="B Nazanin" panose="00000400000000000000" pitchFamily="2" charset="-78"/>
              </a:rPr>
              <a:t>آقای 52 ساله با سابقه دیابت به مدت 5 سال که تحت نظر پزشک بوده ، جهت تجدید دارو به درمانگاه پزشک خانواده مراجعه کرده است . </a:t>
            </a:r>
          </a:p>
          <a:p>
            <a:pPr algn="just" rtl="1"/>
            <a:r>
              <a:rPr lang="fa-IR" altLang="en-US" sz="3200" dirty="0">
                <a:cs typeface="B Nazanin" panose="00000400000000000000" pitchFamily="2" charset="-78"/>
              </a:rPr>
              <a:t>بیمار طی این مدت از متفورمین 500 روزی 2 عدد و قرص گلی‌کلازید 80 روزی 4 عدد و آتورواستاتین 20 میلی‌گرم استفاده می کرده است و مراقبت صحیحی طی این مدت نداشته است. </a:t>
            </a:r>
            <a:endParaRPr lang="en-US" alt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1092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Primary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9301"/>
            <a:ext cx="9943531" cy="3747662"/>
          </a:xfrm>
        </p:spPr>
        <p:txBody>
          <a:bodyPr>
            <a:normAutofit lnSpcReduction="10000"/>
          </a:bodyPr>
          <a:lstStyle/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آموزش بیماران مبتلا  جهت کنترل دیابت و ریسک فاکتورهای آن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توصیه به تغذیه مناسب و متعادل ، توصیه به فعالیت فیزیکی مناسب جهت پیشگیری از سندروم متابولیک 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  توصیه به قطع سیگار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آموزش های مراقبتی و بهداشتی پا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کنترل مناسب دیابت و فشارخون و هیپرلیپیدمی 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تجویز استاتین و آسپرین و درمان مناسب با توجه به شرایط بیمار</a:t>
            </a: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9521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Secondary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غربالگری بیماران با سابقه دیابت و آموزش ها و توصیه های لازم به آنها برای کنترل و درمان دیابت و کنترل عوارض مربوط به دیابت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غربالگری خانواده  بیماران دیابتی و اموزش لازم در خصوص مراقبتهای پیشگیرانه </a:t>
            </a:r>
          </a:p>
        </p:txBody>
      </p:sp>
    </p:spTree>
    <p:extLst>
      <p:ext uri="{BB962C8B-B14F-4D97-AF65-F5344CB8AC3E}">
        <p14:creationId xmlns:p14="http://schemas.microsoft.com/office/powerpoint/2010/main" val="1530835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Tertiary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درمان مناسب دارویی و به موقع در بیماران مبتلا با توجه به شرایط بیمار</a:t>
            </a: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درمان بیماری های همراه و کنترل دقیق آنها و در صورت نیاز ارجاع به متخصصین</a:t>
            </a:r>
          </a:p>
          <a:p>
            <a:pPr marL="0" indent="0" algn="r" rtl="1">
              <a:buClr>
                <a:srgbClr val="FF0000"/>
              </a:buClr>
              <a:buNone/>
            </a:pPr>
            <a:r>
              <a:rPr lang="fa-IR" sz="3200" dirty="0">
                <a:cs typeface="B Nazanin" panose="00000400000000000000" pitchFamily="2" charset="-78"/>
              </a:rPr>
              <a:t> مربوطه</a:t>
            </a: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توصیه به فعالیت فیزیکی ، تغذیه مناسب، عدم مصرف سیگار و ترک آن</a:t>
            </a: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0575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Quaternary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جلوگیری ازتست های تشخیصی و درمان های اضافه و ارجاعات بی مورد</a:t>
            </a: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اطمینان بخشی به بیمار و حمایتهای روانی  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122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5400" b="1" dirty="0">
                <a:solidFill>
                  <a:srgbClr val="C00000"/>
                </a:solidFill>
                <a:latin typeface="+mn-lt"/>
                <a:cs typeface="B Nazanin" panose="00000400000000000000" pitchFamily="2" charset="-78"/>
              </a:rPr>
              <a:t>HX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altLang="en-US" dirty="0">
                <a:cs typeface="B Nazanin" panose="00000400000000000000" pitchFamily="2" charset="-78"/>
              </a:rPr>
              <a:t>: </a:t>
            </a:r>
            <a:r>
              <a:rPr lang="en-US" altLang="en-US" dirty="0">
                <a:solidFill>
                  <a:srgbClr val="FF0000"/>
                </a:solidFill>
                <a:cs typeface="B Nazanin" panose="00000400000000000000" pitchFamily="2" charset="-78"/>
              </a:rPr>
              <a:t>PMH</a:t>
            </a:r>
            <a:r>
              <a:rPr lang="fa-IR" altLang="en-US" dirty="0">
                <a:cs typeface="B Nazanin" panose="00000400000000000000" pitchFamily="2" charset="-78"/>
              </a:rPr>
              <a:t> به جز دیابت نکته مثبتی نداشت</a:t>
            </a:r>
          </a:p>
          <a:p>
            <a:pPr marL="0" indent="0" algn="r" rtl="1">
              <a:buNone/>
            </a:pPr>
            <a:endParaRPr lang="en-US" altLang="en-US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en-US" altLang="en-US" dirty="0">
                <a:cs typeface="B Nazanin" panose="00000400000000000000" pitchFamily="2" charset="-78"/>
              </a:rPr>
              <a:t> : </a:t>
            </a:r>
            <a:r>
              <a:rPr lang="en-US" altLang="en-US" dirty="0">
                <a:solidFill>
                  <a:srgbClr val="FF0000"/>
                </a:solidFill>
                <a:cs typeface="B Nazanin" panose="00000400000000000000" pitchFamily="2" charset="-78"/>
              </a:rPr>
              <a:t>FH</a:t>
            </a:r>
            <a:r>
              <a:rPr lang="en-US" altLang="en-US" dirty="0">
                <a:cs typeface="B Nazanin" panose="00000400000000000000" pitchFamily="2" charset="-78"/>
              </a:rPr>
              <a:t> </a:t>
            </a:r>
            <a:r>
              <a:rPr lang="fa-IR" altLang="en-US" dirty="0">
                <a:cs typeface="B Nazanin" panose="00000400000000000000" pitchFamily="2" charset="-78"/>
              </a:rPr>
              <a:t>مادر بیمارنیزدیابت داشتند و تحت درمان با انسولین بودند که درسن 60 سالگی به علت </a:t>
            </a:r>
            <a:r>
              <a:rPr lang="en-US" altLang="en-US" dirty="0">
                <a:cs typeface="B Nazanin" panose="00000400000000000000" pitchFamily="2" charset="-78"/>
              </a:rPr>
              <a:t>MI</a:t>
            </a:r>
            <a:r>
              <a:rPr lang="fa-IR" altLang="en-US" dirty="0">
                <a:cs typeface="B Nazanin" panose="00000400000000000000" pitchFamily="2" charset="-78"/>
              </a:rPr>
              <a:t> فوت کردند . 2 برادر بیمارنیز دیابت دارند که یکی از آنها انسولین استفاده می کند</a:t>
            </a:r>
          </a:p>
          <a:p>
            <a:pPr marL="0" indent="0" algn="r" rtl="1">
              <a:buNone/>
            </a:pPr>
            <a:endParaRPr lang="en-US" altLang="en-US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en-US" altLang="en-US" dirty="0">
                <a:solidFill>
                  <a:srgbClr val="FF0000"/>
                </a:solidFill>
                <a:cs typeface="B Nazanin" panose="00000400000000000000" pitchFamily="2" charset="-78"/>
              </a:rPr>
              <a:t>DH</a:t>
            </a:r>
            <a:r>
              <a:rPr lang="fa-IR" altLang="en-US" dirty="0">
                <a:cs typeface="B Nazanin" panose="00000400000000000000" pitchFamily="2" charset="-78"/>
              </a:rPr>
              <a:t> : </a:t>
            </a:r>
            <a:r>
              <a:rPr lang="fa-IR" altLang="en-US" sz="2800" dirty="0">
                <a:cs typeface="B Nazanin" panose="00000400000000000000" pitchFamily="2" charset="-78"/>
              </a:rPr>
              <a:t>متفورمین 500 روزی 2 عدد و قرص گلی‌کلازید 80 روزی 4 عدد و آتورواستاتین 20 روزی یک عدد</a:t>
            </a:r>
            <a:endParaRPr lang="en-US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790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+mn-lt"/>
              </a:rPr>
              <a:t>PH/E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86000"/>
              <a:buFont typeface="Courier New" panose="02070309020205020404" pitchFamily="49" charset="0"/>
              <a:buChar char="o"/>
            </a:pPr>
            <a:r>
              <a:rPr lang="en-US" dirty="0">
                <a:cs typeface="B Nazanin" panose="00000400000000000000" pitchFamily="2" charset="-78"/>
              </a:rPr>
              <a:t>PR=89</a:t>
            </a:r>
          </a:p>
          <a:p>
            <a:pPr>
              <a:buClr>
                <a:srgbClr val="FF0000"/>
              </a:buClr>
              <a:buSzPct val="86000"/>
              <a:buFont typeface="Courier New" panose="02070309020205020404" pitchFamily="49" charset="0"/>
              <a:buChar char="o"/>
            </a:pPr>
            <a:r>
              <a:rPr lang="en-US" dirty="0">
                <a:cs typeface="B Nazanin" panose="00000400000000000000" pitchFamily="2" charset="-78"/>
              </a:rPr>
              <a:t>RR=18</a:t>
            </a:r>
          </a:p>
          <a:p>
            <a:pPr>
              <a:buClr>
                <a:srgbClr val="FF0000"/>
              </a:buClr>
              <a:buSzPct val="86000"/>
              <a:buFont typeface="Courier New" panose="02070309020205020404" pitchFamily="49" charset="0"/>
              <a:buChar char="o"/>
            </a:pPr>
            <a:r>
              <a:rPr lang="en-US" dirty="0">
                <a:cs typeface="B Nazanin" panose="00000400000000000000" pitchFamily="2" charset="-78"/>
              </a:rPr>
              <a:t>BP=130/80</a:t>
            </a:r>
          </a:p>
          <a:p>
            <a:pPr>
              <a:buClr>
                <a:srgbClr val="FF0000"/>
              </a:buClr>
              <a:buSzPct val="86000"/>
              <a:buFont typeface="Courier New" panose="02070309020205020404" pitchFamily="49" charset="0"/>
              <a:buChar char="o"/>
            </a:pPr>
            <a:r>
              <a:rPr lang="en-US" dirty="0">
                <a:cs typeface="B Nazanin" panose="00000400000000000000" pitchFamily="2" charset="-78"/>
              </a:rPr>
              <a:t>BMI=30</a:t>
            </a:r>
            <a:endParaRPr lang="fa-IR" dirty="0">
              <a:cs typeface="B Nazanin" panose="00000400000000000000" pitchFamily="2" charset="-78"/>
            </a:endParaRPr>
          </a:p>
          <a:p>
            <a:pPr>
              <a:buClr>
                <a:srgbClr val="FF0000"/>
              </a:buClr>
              <a:buSzPct val="86000"/>
              <a:buFont typeface="Courier New" panose="02070309020205020404" pitchFamily="49" charset="0"/>
              <a:buChar char="o"/>
            </a:pPr>
            <a:endParaRPr lang="fa-IR" dirty="0">
              <a:cs typeface="B Nazanin" panose="00000400000000000000" pitchFamily="2" charset="-78"/>
            </a:endParaRPr>
          </a:p>
          <a:p>
            <a:pPr algn="ctr" rtl="1">
              <a:buClr>
                <a:srgbClr val="FF0000"/>
              </a:buClr>
              <a:buSzPct val="86000"/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معاینه قلب ، ريه ، شکم ، اندام ها نرمال بود</a:t>
            </a:r>
            <a:endParaRPr lang="en-US" b="1" dirty="0">
              <a:cs typeface="B Nazanin" panose="00000400000000000000" pitchFamily="2" charset="-78"/>
            </a:endParaRPr>
          </a:p>
          <a:p>
            <a:pPr>
              <a:buClr>
                <a:srgbClr val="FF0000"/>
              </a:buClr>
              <a:buSzPct val="86000"/>
              <a:buFont typeface="Courier New" panose="02070309020205020404" pitchFamily="49" charset="0"/>
              <a:buChar char="o"/>
            </a:pPr>
            <a:endParaRPr lang="en-US" dirty="0">
              <a:cs typeface="B Nazanin" panose="00000400000000000000" pitchFamily="2" charset="-78"/>
            </a:endParaRPr>
          </a:p>
          <a:p>
            <a:pPr>
              <a:buClr>
                <a:srgbClr val="FF0000"/>
              </a:buClr>
              <a:buSzPct val="86000"/>
              <a:buFont typeface="Courier New" panose="02070309020205020404" pitchFamily="49" charset="0"/>
              <a:buChar char="o"/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720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LAB TEST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WBC=5.9</a:t>
            </a:r>
          </a:p>
          <a:p>
            <a:pPr marL="0" indent="0">
              <a:buNone/>
            </a:pPr>
            <a:r>
              <a:rPr lang="en-US" dirty="0"/>
              <a:t>RBC=5.2</a:t>
            </a:r>
          </a:p>
          <a:p>
            <a:pPr marL="0" indent="0">
              <a:buNone/>
            </a:pPr>
            <a:r>
              <a:rPr lang="en-US" dirty="0"/>
              <a:t>HB=15.5</a:t>
            </a:r>
          </a:p>
          <a:p>
            <a:pPr marL="0" indent="0">
              <a:buNone/>
            </a:pPr>
            <a:r>
              <a:rPr lang="en-US" dirty="0"/>
              <a:t>PLT=269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FBS=232</a:t>
            </a:r>
          </a:p>
          <a:p>
            <a:pPr marL="0" indent="0">
              <a:buNone/>
            </a:pPr>
            <a:r>
              <a:rPr lang="en-US" dirty="0"/>
              <a:t>CR=0.7</a:t>
            </a:r>
          </a:p>
          <a:p>
            <a:pPr marL="0" indent="0">
              <a:buNone/>
            </a:pPr>
            <a:r>
              <a:rPr lang="en-US" dirty="0"/>
              <a:t>CHOLESTROL=114</a:t>
            </a:r>
          </a:p>
          <a:p>
            <a:pPr marL="0" indent="0">
              <a:buNone/>
            </a:pPr>
            <a:r>
              <a:rPr lang="en-US" dirty="0"/>
              <a:t>TG=145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711869"/>
            <a:ext cx="5183188" cy="447779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HDL=31</a:t>
            </a:r>
          </a:p>
          <a:p>
            <a:pPr marL="0" indent="0">
              <a:buNone/>
            </a:pPr>
            <a:r>
              <a:rPr lang="en-US" dirty="0"/>
              <a:t>LDL=54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2HPP=348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HBA1C=12.7</a:t>
            </a:r>
          </a:p>
          <a:p>
            <a:pPr marL="0" indent="0">
              <a:buNone/>
            </a:pPr>
            <a:r>
              <a:rPr lang="en-US" dirty="0"/>
              <a:t>AST=21</a:t>
            </a:r>
          </a:p>
          <a:p>
            <a:pPr marL="0" indent="0">
              <a:buNone/>
            </a:pPr>
            <a:r>
              <a:rPr lang="en-US" dirty="0"/>
              <a:t>ALT=48</a:t>
            </a:r>
          </a:p>
          <a:p>
            <a:pPr marL="0" indent="0">
              <a:buNone/>
            </a:pPr>
            <a:r>
              <a:rPr lang="en-US" dirty="0"/>
              <a:t>ALKP=151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5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D35737-3F47-E1B2-0C92-36333E61F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599660"/>
            <a:ext cx="9859617" cy="56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79C99-E3CD-8578-BAF2-C080F716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463827"/>
            <a:ext cx="11317356" cy="61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6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D42CD-678B-1776-C3A8-26636A33D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49" y="227564"/>
            <a:ext cx="5792442" cy="3019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93B61-E3BA-5729-6AFF-C03ECFFBB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09" y="3396077"/>
            <a:ext cx="6573078" cy="32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0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Widescreen</PresentationFormat>
  <Paragraphs>80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نحوه برخورد با بیمار آقای 51 ساله مبتلا به دیابت نوع 2 در درمانگاه پزشک خانواده</vt:lpstr>
      <vt:lpstr>HX</vt:lpstr>
      <vt:lpstr>HX</vt:lpstr>
      <vt:lpstr>PH/E</vt:lpstr>
      <vt:lpstr>LAB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آزمایشات نهایی</vt:lpstr>
      <vt:lpstr>Primordial prevention</vt:lpstr>
      <vt:lpstr>Primary prevention</vt:lpstr>
      <vt:lpstr>Secondary prevention</vt:lpstr>
      <vt:lpstr>Tertiary prevention</vt:lpstr>
      <vt:lpstr>Quaternary prevention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دیابت</dc:title>
  <dc:creator>B. N</dc:creator>
  <cp:lastModifiedBy>This PC</cp:lastModifiedBy>
  <cp:revision>32</cp:revision>
  <dcterms:created xsi:type="dcterms:W3CDTF">2022-06-17T07:42:42Z</dcterms:created>
  <dcterms:modified xsi:type="dcterms:W3CDTF">2022-06-17T17:42:34Z</dcterms:modified>
</cp:coreProperties>
</file>