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66"/>
  </p:handoutMasterIdLst>
  <p:sldIdLst>
    <p:sldId id="258" r:id="rId2"/>
    <p:sldId id="259" r:id="rId3"/>
    <p:sldId id="262" r:id="rId4"/>
    <p:sldId id="264" r:id="rId5"/>
    <p:sldId id="265" r:id="rId6"/>
    <p:sldId id="271" r:id="rId7"/>
    <p:sldId id="267" r:id="rId8"/>
    <p:sldId id="268" r:id="rId9"/>
    <p:sldId id="324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27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4" r:id="rId43"/>
    <p:sldId id="303" r:id="rId44"/>
    <p:sldId id="305" r:id="rId45"/>
    <p:sldId id="306" r:id="rId46"/>
    <p:sldId id="307" r:id="rId47"/>
    <p:sldId id="325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26" r:id="rId59"/>
    <p:sldId id="318" r:id="rId60"/>
    <p:sldId id="319" r:id="rId61"/>
    <p:sldId id="320" r:id="rId62"/>
    <p:sldId id="321" r:id="rId63"/>
    <p:sldId id="266" r:id="rId64"/>
    <p:sldId id="32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53" d="100"/>
          <a:sy n="53" d="100"/>
        </p:scale>
        <p:origin x="4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3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DC40F-4549-4EB8-90C4-AF03BCDFB70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1B396-7DA8-4272-810D-DD89E0E54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3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2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5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6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2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5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30E6-1971-43F3-B865-27DD2CBA8C5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54EC-E802-49B7-89DC-5032525F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8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3A81C-4F6F-43CE-8817-9B54F004A932}" type="slidenum">
              <a:rPr lang="ar-SA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B Titr" pitchFamily="2" charset="-78"/>
            </a:endParaRPr>
          </a:p>
        </p:txBody>
      </p:sp>
      <p:pic>
        <p:nvPicPr>
          <p:cNvPr id="86020" name="Picture 4" descr="Esli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888" y="127000"/>
            <a:ext cx="67310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 descr="bis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0939" y="2492376"/>
            <a:ext cx="23590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776196"/>
      </p:ext>
    </p:extLst>
  </p:cSld>
  <p:clrMapOvr>
    <a:masterClrMapping/>
  </p:clrMapOvr>
  <p:transition spd="med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19050"/>
            <a:ext cx="121443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" y="22257"/>
            <a:ext cx="12187876" cy="68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91406"/>
            <a:ext cx="10820400" cy="113511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</a:rPr>
              <a:t>موضوع </a:t>
            </a:r>
            <a:r>
              <a:rPr lang="fa-IR" sz="3200" dirty="0" smtClean="0">
                <a:solidFill>
                  <a:srgbClr val="FF0000"/>
                </a:solidFill>
              </a:rPr>
              <a:t>گزارش صبحگاهی 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88676"/>
            <a:ext cx="12192000" cy="223001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solidFill>
                  <a:srgbClr val="00B0F0"/>
                </a:solidFill>
              </a:rPr>
              <a:t>فعالیت بدنی </a:t>
            </a:r>
            <a:r>
              <a:rPr lang="fa-IR" sz="2800" dirty="0" smtClean="0">
                <a:solidFill>
                  <a:srgbClr val="00B0F0"/>
                </a:solidFill>
              </a:rPr>
              <a:t>دربیماران </a:t>
            </a:r>
            <a:r>
              <a:rPr lang="fa-IR" sz="2800" dirty="0">
                <a:solidFill>
                  <a:srgbClr val="00B0F0"/>
                </a:solidFill>
              </a:rPr>
              <a:t>مبتلا به </a:t>
            </a:r>
            <a:r>
              <a:rPr lang="fa-IR" sz="2800" dirty="0" smtClean="0">
                <a:solidFill>
                  <a:srgbClr val="00B0F0"/>
                </a:solidFill>
              </a:rPr>
              <a:t>استئوآرتریت زانو، استئوپروزیس و کمردرد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1"/>
            <a:ext cx="8975835" cy="1737360"/>
          </a:xfrm>
        </p:spPr>
        <p:txBody>
          <a:bodyPr>
            <a:normAutofit/>
          </a:bodyPr>
          <a:lstStyle/>
          <a:p>
            <a:pPr algn="r" rtl="1"/>
            <a:r>
              <a:rPr lang="en-US" sz="2800" dirty="0" smtClean="0">
                <a:solidFill>
                  <a:srgbClr val="0070C0"/>
                </a:solidFill>
              </a:rPr>
              <a:t>2</a:t>
            </a:r>
            <a:r>
              <a:rPr lang="fa-IR" sz="2800" dirty="0" smtClean="0">
                <a:solidFill>
                  <a:srgbClr val="0070C0"/>
                </a:solidFill>
              </a:rPr>
              <a:t>- </a:t>
            </a:r>
            <a:r>
              <a:rPr lang="fa-IR" sz="2800" dirty="0">
                <a:solidFill>
                  <a:srgbClr val="0070C0"/>
                </a:solidFill>
              </a:rPr>
              <a:t>آقای </a:t>
            </a:r>
            <a:r>
              <a:rPr lang="en-US" sz="2800" dirty="0" smtClean="0">
                <a:solidFill>
                  <a:srgbClr val="0070C0"/>
                </a:solidFill>
              </a:rPr>
              <a:t>50</a:t>
            </a:r>
            <a:r>
              <a:rPr lang="en-US" sz="2800" cap="none" dirty="0" smtClean="0">
                <a:solidFill>
                  <a:srgbClr val="0070C0"/>
                </a:solidFill>
              </a:rPr>
              <a:t>y</a:t>
            </a:r>
            <a:r>
              <a:rPr lang="fa-IR" sz="2800" cap="none" dirty="0" smtClean="0">
                <a:solidFill>
                  <a:srgbClr val="0070C0"/>
                </a:solidFill>
              </a:rPr>
              <a:t> </a:t>
            </a:r>
            <a:r>
              <a:rPr lang="fa-IR" sz="2800" dirty="0">
                <a:solidFill>
                  <a:srgbClr val="0070C0"/>
                </a:solidFill>
              </a:rPr>
              <a:t>با 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cc</a:t>
            </a:r>
            <a:r>
              <a:rPr lang="fa-IR" sz="2800" dirty="0" smtClean="0">
                <a:solidFill>
                  <a:srgbClr val="0070C0"/>
                </a:solidFill>
              </a:rPr>
              <a:t>: کمر </a:t>
            </a:r>
            <a:r>
              <a:rPr lang="fa-IR" sz="2800" dirty="0">
                <a:solidFill>
                  <a:srgbClr val="0070C0"/>
                </a:solidFill>
              </a:rPr>
              <a:t>درد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5376"/>
            <a:ext cx="12029090" cy="4992624"/>
          </a:xfrm>
        </p:spPr>
        <p:txBody>
          <a:bodyPr>
            <a:noAutofit/>
          </a:bodyPr>
          <a:lstStyle/>
          <a:p>
            <a:pPr lvl="0" algn="r" rtl="1"/>
            <a:r>
              <a:rPr lang="en-US" sz="2400" dirty="0"/>
              <a:t>PI</a:t>
            </a:r>
            <a:r>
              <a:rPr lang="fa-IR" sz="2400" dirty="0"/>
              <a:t> : بیمار </a:t>
            </a:r>
            <a:r>
              <a:rPr lang="fa-IR" sz="2400" dirty="0" smtClean="0"/>
              <a:t>که راننده اتوبوس بودند از </a:t>
            </a:r>
            <a:r>
              <a:rPr lang="fa-IR" sz="2400" dirty="0" smtClean="0">
                <a:solidFill>
                  <a:srgbClr val="C00000"/>
                </a:solidFill>
              </a:rPr>
              <a:t>صبح روز </a:t>
            </a:r>
            <a:r>
              <a:rPr lang="fa-IR" sz="2400" dirty="0" smtClean="0">
                <a:solidFill>
                  <a:srgbClr val="C00000"/>
                </a:solidFill>
              </a:rPr>
              <a:t>قبل از مراجعه </a:t>
            </a:r>
            <a:r>
              <a:rPr lang="fa-IR" sz="2400" dirty="0" smtClean="0"/>
              <a:t>دچار </a:t>
            </a:r>
            <a:r>
              <a:rPr lang="fa-IR" sz="2400" dirty="0" smtClean="0">
                <a:solidFill>
                  <a:srgbClr val="C00000"/>
                </a:solidFill>
              </a:rPr>
              <a:t>کمر </a:t>
            </a:r>
            <a:r>
              <a:rPr lang="fa-IR" sz="2400" dirty="0" smtClean="0"/>
              <a:t>درد  شده بودند </a:t>
            </a:r>
            <a:r>
              <a:rPr lang="fa-IR" sz="2400" dirty="0" smtClean="0"/>
              <a:t>.</a:t>
            </a:r>
          </a:p>
          <a:p>
            <a:pPr lvl="0" algn="r" rtl="1"/>
            <a:r>
              <a:rPr lang="fa-IR" sz="2400" dirty="0" smtClean="0"/>
              <a:t>درد بیمار به جایی انتشار نداشت و علائم همراهی مثل پارستزی و ... نیز نداشت .</a:t>
            </a:r>
            <a:endParaRPr lang="fa-IR" sz="2400" dirty="0"/>
          </a:p>
          <a:p>
            <a:pPr lvl="0" algn="r" rtl="1"/>
            <a:r>
              <a:rPr lang="fa-IR" sz="2400" dirty="0" smtClean="0"/>
              <a:t>تب نداشتند و اختلال اسفنکتری پیدا نکرده بودند.</a:t>
            </a:r>
          </a:p>
          <a:p>
            <a:pPr lvl="0" algn="r" rtl="1"/>
            <a:endParaRPr lang="fa-IR" sz="2400" dirty="0"/>
          </a:p>
          <a:p>
            <a:pPr algn="r" rtl="1"/>
            <a:r>
              <a:rPr lang="en-US" sz="2400" dirty="0"/>
              <a:t>PMH : NEG</a:t>
            </a:r>
            <a:r>
              <a:rPr lang="fa-IR" sz="2400" dirty="0"/>
              <a:t>   </a:t>
            </a:r>
            <a:r>
              <a:rPr lang="fa-IR" sz="2400" dirty="0" smtClean="0"/>
              <a:t>                                       </a:t>
            </a:r>
            <a:r>
              <a:rPr lang="en-US" sz="2400" dirty="0"/>
              <a:t>DH : NEG</a:t>
            </a:r>
            <a:r>
              <a:rPr lang="fa-IR" sz="2400" dirty="0"/>
              <a:t> </a:t>
            </a:r>
            <a:r>
              <a:rPr lang="fa-IR" sz="2400" dirty="0" smtClean="0"/>
              <a:t>                                              </a:t>
            </a:r>
            <a:r>
              <a:rPr lang="en-US" sz="2400" dirty="0"/>
              <a:t>BMI = </a:t>
            </a:r>
            <a:r>
              <a:rPr lang="en-US" sz="2400" dirty="0" smtClean="0"/>
              <a:t>24</a:t>
            </a:r>
            <a:endParaRPr lang="fa-IR" sz="2400" dirty="0"/>
          </a:p>
          <a:p>
            <a:pPr marL="0" lvl="0" indent="0" algn="r" rtl="1">
              <a:buNone/>
            </a:pPr>
            <a:r>
              <a:rPr lang="fa-IR" sz="2400" dirty="0"/>
              <a:t> </a:t>
            </a:r>
            <a:endParaRPr lang="en-US" sz="2400" dirty="0"/>
          </a:p>
          <a:p>
            <a:pPr marL="0" lvl="0" indent="0" algn="r" rtl="1">
              <a:buNone/>
            </a:pPr>
            <a:r>
              <a:rPr lang="en-US" sz="2400" dirty="0"/>
              <a:t>PH/EX </a:t>
            </a:r>
            <a:r>
              <a:rPr lang="fa-IR" sz="2400" dirty="0"/>
              <a:t> </a:t>
            </a:r>
            <a:r>
              <a:rPr lang="fa-IR" sz="2400" dirty="0" smtClean="0"/>
              <a:t>:</a:t>
            </a:r>
            <a:r>
              <a:rPr lang="fa-IR" sz="2400" dirty="0"/>
              <a:t> </a:t>
            </a:r>
            <a:r>
              <a:rPr lang="fa-IR" sz="2400" dirty="0" smtClean="0">
                <a:solidFill>
                  <a:srgbClr val="C00000"/>
                </a:solidFill>
              </a:rPr>
              <a:t>تندرنس عمومی روی عضلات پاراورتبرال </a:t>
            </a:r>
            <a:r>
              <a:rPr lang="fa-IR" sz="2400" dirty="0" smtClean="0"/>
              <a:t>داشتند و تست </a:t>
            </a:r>
            <a:r>
              <a:rPr lang="en-US" sz="2400" dirty="0" smtClean="0"/>
              <a:t>SLR</a:t>
            </a:r>
            <a:r>
              <a:rPr lang="fa-IR" sz="2400" dirty="0" smtClean="0"/>
              <a:t> یشان منفی بود .</a:t>
            </a:r>
          </a:p>
          <a:p>
            <a:pPr marL="0" lvl="0" indent="0">
              <a:buNone/>
            </a:pPr>
            <a:r>
              <a:rPr lang="en-US" sz="2400" dirty="0" smtClean="0"/>
              <a:t>DTR = NL</a:t>
            </a:r>
            <a:endParaRPr lang="fa-IR" sz="2400" dirty="0" smtClean="0"/>
          </a:p>
          <a:p>
            <a:pPr marL="0" lvl="0" indent="0" algn="r" rtl="1">
              <a:buNone/>
            </a:pPr>
            <a:r>
              <a:rPr lang="en-US" sz="2400" dirty="0" smtClean="0"/>
              <a:t>Force </a:t>
            </a:r>
            <a:r>
              <a:rPr lang="fa-IR" sz="2400" dirty="0" smtClean="0"/>
              <a:t> عضلانی اندام ها </a:t>
            </a:r>
            <a:r>
              <a:rPr lang="en-US" sz="2400" dirty="0" smtClean="0"/>
              <a:t>5/5</a:t>
            </a:r>
            <a:r>
              <a:rPr lang="fa-IR" sz="2400" dirty="0" smtClean="0"/>
              <a:t> بود .</a:t>
            </a:r>
            <a:endParaRPr lang="fa-IR" sz="2400" dirty="0" smtClean="0">
              <a:solidFill>
                <a:prstClr val="white"/>
              </a:solidFill>
            </a:endParaRPr>
          </a:p>
          <a:p>
            <a:pPr marL="0" lvl="0" indent="0" algn="r" rtl="1">
              <a:buNone/>
            </a:pPr>
            <a:r>
              <a:rPr lang="fa-IR" sz="2400" dirty="0" smtClean="0">
                <a:solidFill>
                  <a:srgbClr val="00B050"/>
                </a:solidFill>
              </a:rPr>
              <a:t>چه پیشنهاد تشخیصی و درمانی برای این نوع بیماران دارید ؟</a:t>
            </a:r>
            <a:endParaRPr lang="fa-IR" sz="2400" dirty="0">
              <a:solidFill>
                <a:srgbClr val="00B050"/>
              </a:solidFill>
            </a:endParaRPr>
          </a:p>
          <a:p>
            <a:pPr marL="0" lvl="0" indent="0" algn="r" rtl="1">
              <a:buNone/>
            </a:pPr>
            <a:endParaRPr lang="en-US" sz="2400" dirty="0" smtClean="0">
              <a:solidFill>
                <a:prstClr val="white"/>
              </a:solidFill>
            </a:endParaRPr>
          </a:p>
          <a:p>
            <a:pPr marL="0" lvl="0" indent="0" algn="r" rtl="1">
              <a:buNone/>
            </a:pPr>
            <a:r>
              <a:rPr lang="fa-IR" sz="2400" dirty="0" smtClean="0">
                <a:solidFill>
                  <a:srgbClr val="00B0F0"/>
                </a:solidFill>
              </a:rPr>
              <a:t> </a:t>
            </a:r>
          </a:p>
          <a:p>
            <a:pPr marL="0" lvl="0" indent="0" algn="r" rtl="1">
              <a:buNone/>
            </a:pPr>
            <a:endParaRPr lang="fa-IR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1135117"/>
            <a:ext cx="10985938" cy="4934606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</a:rPr>
              <a:t>فقط استراحت و داروی ضد درد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400" cap="all" dirty="0">
                <a:ea typeface="+mj-ea"/>
                <a:cs typeface="Times New Roman" panose="02020603050405020304" pitchFamily="18" charset="0"/>
              </a:rPr>
              <a:t>- بیماران انتخابی جهت بررسی ، طی یک ماه گذشته به </a:t>
            </a:r>
            <a:r>
              <a:rPr lang="fa-IR" sz="2400" cap="all" dirty="0" smtClean="0">
                <a:ea typeface="+mj-ea"/>
                <a:cs typeface="Times New Roman" panose="02020603050405020304" pitchFamily="18" charset="0"/>
              </a:rPr>
              <a:t>مرکز بهداشت شاه آبادی مراجعه </a:t>
            </a:r>
            <a:r>
              <a:rPr lang="fa-IR" sz="2400" cap="all" dirty="0">
                <a:ea typeface="+mj-ea"/>
                <a:cs typeface="Times New Roman" panose="02020603050405020304" pitchFamily="18" charset="0"/>
              </a:rPr>
              <a:t>کرده بودند.</a:t>
            </a:r>
            <a:br>
              <a:rPr lang="fa-IR" sz="2400" cap="all" dirty="0">
                <a:ea typeface="+mj-ea"/>
                <a:cs typeface="Times New Roman" panose="02020603050405020304" pitchFamily="18" charset="0"/>
              </a:rPr>
            </a:br>
            <a:r>
              <a:rPr lang="fa-IR" sz="2400" cap="all" dirty="0">
                <a:ea typeface="+mj-ea"/>
                <a:cs typeface="Times New Roman" panose="02020603050405020304" pitchFamily="18" charset="0"/>
              </a:rPr>
              <a:t/>
            </a:r>
            <a:br>
              <a:rPr lang="fa-IR" sz="2400" cap="all" dirty="0">
                <a:ea typeface="+mj-ea"/>
                <a:cs typeface="Times New Roman" panose="02020603050405020304" pitchFamily="18" charset="0"/>
              </a:rPr>
            </a:br>
            <a:r>
              <a:rPr lang="fa-IR" sz="2400" cap="all" dirty="0">
                <a:ea typeface="+mj-ea"/>
                <a:cs typeface="Times New Roman" panose="02020603050405020304" pitchFamily="18" charset="0"/>
              </a:rPr>
              <a:t/>
            </a:r>
            <a:br>
              <a:rPr lang="fa-IR" sz="2400" cap="all" dirty="0">
                <a:ea typeface="+mj-ea"/>
                <a:cs typeface="Times New Roman" panose="02020603050405020304" pitchFamily="18" charset="0"/>
              </a:rPr>
            </a:br>
            <a:r>
              <a:rPr lang="fa-IR" sz="2400" cap="all" dirty="0">
                <a:ea typeface="+mj-ea"/>
                <a:cs typeface="Times New Roman" panose="02020603050405020304" pitchFamily="18" charset="0"/>
              </a:rPr>
              <a:t>- از بین تمام بیماران مراجعه کننده به </a:t>
            </a:r>
            <a:r>
              <a:rPr lang="fa-IR" sz="2400" cap="all" dirty="0" smtClean="0">
                <a:ea typeface="+mj-ea"/>
                <a:cs typeface="Times New Roman" panose="02020603050405020304" pitchFamily="18" charset="0"/>
              </a:rPr>
              <a:t>مرکز بهداشت </a:t>
            </a:r>
            <a:r>
              <a:rPr lang="fa-IR" sz="2400" cap="all" dirty="0" smtClean="0">
                <a:ea typeface="+mj-ea"/>
                <a:cs typeface="Times New Roman" panose="02020603050405020304" pitchFamily="18" charset="0"/>
              </a:rPr>
              <a:t>،</a:t>
            </a:r>
            <a:r>
              <a:rPr lang="fa-IR" sz="2400" cap="all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 3 </a:t>
            </a:r>
            <a:r>
              <a:rPr lang="fa-IR" sz="2400" cap="all" dirty="0" smtClean="0">
                <a:ea typeface="+mj-ea"/>
                <a:cs typeface="Times New Roman" panose="02020603050405020304" pitchFamily="18" charset="0"/>
              </a:rPr>
              <a:t>مورد </a:t>
            </a:r>
            <a:r>
              <a:rPr lang="fa-IR" sz="2400" cap="all" dirty="0">
                <a:ea typeface="+mj-ea"/>
                <a:cs typeface="Times New Roman" panose="02020603050405020304" pitchFamily="18" charset="0"/>
              </a:rPr>
              <a:t>از بیماران انتخاب و بررسی شدند.</a:t>
            </a:r>
            <a:br>
              <a:rPr lang="fa-IR" sz="2400" cap="all" dirty="0">
                <a:ea typeface="+mj-ea"/>
                <a:cs typeface="Times New Roman" panose="02020603050405020304" pitchFamily="18" charset="0"/>
              </a:rPr>
            </a:br>
            <a:r>
              <a:rPr lang="fa-IR" sz="2400" cap="all" dirty="0">
                <a:ea typeface="+mj-ea"/>
                <a:cs typeface="Times New Roman" panose="02020603050405020304" pitchFamily="18" charset="0"/>
              </a:rPr>
              <a:t/>
            </a:r>
            <a:br>
              <a:rPr lang="fa-IR" sz="2400" cap="all" dirty="0">
                <a:ea typeface="+mj-ea"/>
                <a:cs typeface="Times New Roman" panose="02020603050405020304" pitchFamily="18" charset="0"/>
              </a:rPr>
            </a:br>
            <a:r>
              <a:rPr lang="fa-IR" sz="2400" cap="all" dirty="0">
                <a:ea typeface="+mj-ea"/>
                <a:cs typeface="Times New Roman" panose="02020603050405020304" pitchFamily="18" charset="0"/>
              </a:rPr>
              <a:t/>
            </a:r>
            <a:br>
              <a:rPr lang="fa-IR" sz="2400" cap="all" dirty="0">
                <a:ea typeface="+mj-ea"/>
                <a:cs typeface="Times New Roman" panose="02020603050405020304" pitchFamily="18" charset="0"/>
              </a:rPr>
            </a:br>
            <a:r>
              <a:rPr lang="fa-IR" sz="2400" cap="all" dirty="0">
                <a:solidFill>
                  <a:prstClr val="white"/>
                </a:solidFill>
                <a:ea typeface="+mj-ea"/>
                <a:cs typeface="Times New Roman" panose="02020603050405020304" pitchFamily="18" charset="0"/>
              </a:rPr>
              <a:t/>
            </a:r>
            <a:br>
              <a:rPr lang="fa-IR" sz="2400" cap="all" dirty="0">
                <a:solidFill>
                  <a:prstClr val="white"/>
                </a:solidFill>
                <a:ea typeface="+mj-ea"/>
                <a:cs typeface="Times New Roman" panose="02020603050405020304" pitchFamily="18" charset="0"/>
              </a:rPr>
            </a:br>
            <a:r>
              <a:rPr lang="fa-IR" sz="2800" cap="all" dirty="0">
                <a:solidFill>
                  <a:prstClr val="white"/>
                </a:solidFill>
                <a:ea typeface="+mj-ea"/>
                <a:cs typeface="Times New Roman" panose="02020603050405020304" pitchFamily="18" charset="0"/>
              </a:rPr>
              <a:t>  </a:t>
            </a:r>
            <a:r>
              <a:rPr lang="fa-IR" sz="2800" cap="all" dirty="0">
                <a:solidFill>
                  <a:srgbClr val="00B050"/>
                </a:solidFill>
                <a:ea typeface="+mj-ea"/>
                <a:cs typeface="Times New Roman" panose="02020603050405020304" pitchFamily="18" charset="0"/>
              </a:rPr>
              <a:t>ارائه تحت نظر : </a:t>
            </a:r>
            <a:r>
              <a:rPr lang="fa-IR" sz="2800" cap="all" dirty="0" smtClean="0">
                <a:solidFill>
                  <a:srgbClr val="00B0F0"/>
                </a:solidFill>
                <a:ea typeface="+mj-ea"/>
                <a:cs typeface="Times New Roman" panose="02020603050405020304" pitchFamily="18" charset="0"/>
              </a:rPr>
              <a:t>استاد محترم متخصص طب فیزیکی </a:t>
            </a:r>
            <a:r>
              <a:rPr lang="fa-IR" sz="2800" cap="all" dirty="0">
                <a:solidFill>
                  <a:srgbClr val="00B0F0"/>
                </a:solidFill>
                <a:ea typeface="+mj-ea"/>
                <a:cs typeface="Times New Roman" panose="02020603050405020304" pitchFamily="18" charset="0"/>
              </a:rPr>
              <a:t>، </a:t>
            </a:r>
            <a:r>
              <a:rPr lang="fa-IR" sz="2800" cap="all" dirty="0" smtClean="0">
                <a:solidFill>
                  <a:srgbClr val="00B0F0"/>
                </a:solidFill>
                <a:ea typeface="+mj-ea"/>
                <a:cs typeface="Times New Roman" panose="02020603050405020304" pitchFamily="18" charset="0"/>
              </a:rPr>
              <a:t>خانم دکتر کاظمی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594" y="3058510"/>
            <a:ext cx="7583214" cy="35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049517"/>
            <a:ext cx="8610600" cy="58332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rgbClr val="FF0000"/>
                </a:solidFill>
              </a:rPr>
              <a:t>لیست بیماران </a:t>
            </a:r>
            <a:r>
              <a:rPr lang="fa-IR" sz="2800" dirty="0" smtClean="0">
                <a:solidFill>
                  <a:srgbClr val="FF0000"/>
                </a:solidFill>
              </a:rPr>
              <a:t>انتخابی جهت بررسی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6" y="3389585"/>
            <a:ext cx="11317014" cy="2829099"/>
          </a:xfrm>
        </p:spPr>
        <p:txBody>
          <a:bodyPr/>
          <a:lstStyle/>
          <a:p>
            <a:pPr lvl="0" algn="r" rtl="1"/>
            <a:r>
              <a:rPr lang="fa-IR" sz="2400" dirty="0">
                <a:solidFill>
                  <a:srgbClr val="0070C0"/>
                </a:solidFill>
              </a:rPr>
              <a:t>1 – آقای </a:t>
            </a:r>
            <a:r>
              <a:rPr lang="en-US" sz="2400" dirty="0" smtClean="0">
                <a:solidFill>
                  <a:srgbClr val="0070C0"/>
                </a:solidFill>
              </a:rPr>
              <a:t>64y</a:t>
            </a:r>
            <a:r>
              <a:rPr lang="fa-IR" sz="2400" dirty="0" smtClean="0">
                <a:solidFill>
                  <a:srgbClr val="0070C0"/>
                </a:solidFill>
              </a:rPr>
              <a:t> </a:t>
            </a:r>
            <a:r>
              <a:rPr lang="fa-IR" sz="2400" dirty="0">
                <a:solidFill>
                  <a:srgbClr val="0070C0"/>
                </a:solidFill>
              </a:rPr>
              <a:t>با </a:t>
            </a:r>
            <a:r>
              <a:rPr lang="en-US" sz="2400" dirty="0">
                <a:solidFill>
                  <a:srgbClr val="0070C0"/>
                </a:solidFill>
              </a:rPr>
              <a:t> CC</a:t>
            </a:r>
            <a:r>
              <a:rPr lang="fa-IR" sz="2400" dirty="0">
                <a:solidFill>
                  <a:srgbClr val="0070C0"/>
                </a:solidFill>
              </a:rPr>
              <a:t>: </a:t>
            </a:r>
            <a:r>
              <a:rPr lang="fa-IR" sz="2400" dirty="0" smtClean="0">
                <a:solidFill>
                  <a:srgbClr val="0070C0"/>
                </a:solidFill>
              </a:rPr>
              <a:t>زانودرد</a:t>
            </a:r>
            <a:endParaRPr lang="fa-IR" sz="2400" dirty="0">
              <a:solidFill>
                <a:srgbClr val="0070C0"/>
              </a:solidFill>
            </a:endParaRPr>
          </a:p>
          <a:p>
            <a:pPr lvl="0" algn="r" rtl="1"/>
            <a:r>
              <a:rPr lang="fa-IR" sz="2400" dirty="0">
                <a:solidFill>
                  <a:srgbClr val="0070C0"/>
                </a:solidFill>
              </a:rPr>
              <a:t>2 – </a:t>
            </a:r>
            <a:r>
              <a:rPr lang="fa-IR" sz="2400" dirty="0" smtClean="0">
                <a:solidFill>
                  <a:srgbClr val="0070C0"/>
                </a:solidFill>
              </a:rPr>
              <a:t>آقای </a:t>
            </a:r>
            <a:r>
              <a:rPr lang="en-US" sz="2400" dirty="0" smtClean="0">
                <a:solidFill>
                  <a:srgbClr val="0070C0"/>
                </a:solidFill>
              </a:rPr>
              <a:t>y</a:t>
            </a:r>
            <a:r>
              <a:rPr lang="fa-IR" sz="2400" dirty="0" smtClean="0">
                <a:solidFill>
                  <a:srgbClr val="0070C0"/>
                </a:solidFill>
              </a:rPr>
              <a:t>50 با </a:t>
            </a:r>
            <a:r>
              <a:rPr lang="en-US" sz="2400" dirty="0" smtClean="0">
                <a:solidFill>
                  <a:srgbClr val="0070C0"/>
                </a:solidFill>
              </a:rPr>
              <a:t>CC</a:t>
            </a:r>
            <a:r>
              <a:rPr lang="fa-IR" sz="2400" dirty="0" smtClean="0">
                <a:solidFill>
                  <a:srgbClr val="0070C0"/>
                </a:solidFill>
              </a:rPr>
              <a:t> :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fa-IR" sz="2400" dirty="0" smtClean="0">
                <a:solidFill>
                  <a:srgbClr val="0070C0"/>
                </a:solidFill>
              </a:rPr>
              <a:t>کمردرد</a:t>
            </a:r>
            <a:endParaRPr lang="fa-IR" sz="2400" dirty="0">
              <a:solidFill>
                <a:srgbClr val="0070C0"/>
              </a:solidFill>
            </a:endParaRPr>
          </a:p>
          <a:p>
            <a:pPr lvl="0" algn="r" rtl="1"/>
            <a:r>
              <a:rPr lang="fa-IR" sz="2400" dirty="0">
                <a:solidFill>
                  <a:srgbClr val="0070C0"/>
                </a:solidFill>
              </a:rPr>
              <a:t>3 – خانم </a:t>
            </a:r>
            <a:r>
              <a:rPr lang="en-US" sz="2400" dirty="0" smtClean="0">
                <a:solidFill>
                  <a:srgbClr val="0070C0"/>
                </a:solidFill>
              </a:rPr>
              <a:t>5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 smtClean="0">
                <a:solidFill>
                  <a:srgbClr val="0070C0"/>
                </a:solidFill>
              </a:rPr>
              <a:t>y</a:t>
            </a:r>
            <a:r>
              <a:rPr lang="fa-IR" sz="2400" dirty="0" smtClean="0">
                <a:solidFill>
                  <a:srgbClr val="0070C0"/>
                </a:solidFill>
              </a:rPr>
              <a:t> </a:t>
            </a:r>
            <a:r>
              <a:rPr lang="fa-IR" sz="2400" dirty="0">
                <a:solidFill>
                  <a:srgbClr val="0070C0"/>
                </a:solidFill>
              </a:rPr>
              <a:t>با </a:t>
            </a:r>
            <a:r>
              <a:rPr lang="en-US" sz="2400" dirty="0">
                <a:solidFill>
                  <a:srgbClr val="0070C0"/>
                </a:solidFill>
              </a:rPr>
              <a:t>CC</a:t>
            </a:r>
            <a:r>
              <a:rPr lang="fa-IR" sz="2400" dirty="0">
                <a:solidFill>
                  <a:srgbClr val="0070C0"/>
                </a:solidFill>
              </a:rPr>
              <a:t> : </a:t>
            </a:r>
            <a:r>
              <a:rPr lang="fa-IR" sz="2400" dirty="0" smtClean="0">
                <a:solidFill>
                  <a:srgbClr val="0070C0"/>
                </a:solidFill>
              </a:rPr>
              <a:t>مراجعه جهت رؤیت جواب آزمایشات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131" y="201168"/>
            <a:ext cx="8166537" cy="981246"/>
          </a:xfrm>
        </p:spPr>
        <p:txBody>
          <a:bodyPr>
            <a:normAutofit/>
          </a:bodyPr>
          <a:lstStyle/>
          <a:p>
            <a:pPr algn="r" rtl="1"/>
            <a:r>
              <a:rPr lang="en-US" sz="2400" dirty="0">
                <a:solidFill>
                  <a:srgbClr val="00B0F0"/>
                </a:solidFill>
              </a:rPr>
              <a:t>2</a:t>
            </a:r>
            <a:r>
              <a:rPr lang="fa-IR" sz="2400" dirty="0">
                <a:solidFill>
                  <a:srgbClr val="00B0F0"/>
                </a:solidFill>
              </a:rPr>
              <a:t>- </a:t>
            </a:r>
            <a:r>
              <a:rPr lang="fa-IR" sz="2400" dirty="0" smtClean="0">
                <a:solidFill>
                  <a:srgbClr val="00B0F0"/>
                </a:solidFill>
              </a:rPr>
              <a:t>خانم </a:t>
            </a:r>
            <a:r>
              <a:rPr lang="en-US" sz="2400" dirty="0" smtClean="0">
                <a:solidFill>
                  <a:srgbClr val="00B0F0"/>
                </a:solidFill>
              </a:rPr>
              <a:t>5</a:t>
            </a:r>
            <a:r>
              <a:rPr lang="en-US" sz="2400" dirty="0">
                <a:solidFill>
                  <a:srgbClr val="00B0F0"/>
                </a:solidFill>
              </a:rPr>
              <a:t>9</a:t>
            </a:r>
            <a:r>
              <a:rPr lang="en-US" sz="2400" cap="none" dirty="0" smtClean="0">
                <a:solidFill>
                  <a:srgbClr val="00B0F0"/>
                </a:solidFill>
              </a:rPr>
              <a:t>y</a:t>
            </a:r>
            <a:r>
              <a:rPr lang="fa-IR" sz="2400" cap="none" dirty="0" smtClean="0">
                <a:solidFill>
                  <a:srgbClr val="00B0F0"/>
                </a:solidFill>
              </a:rPr>
              <a:t> </a:t>
            </a:r>
            <a:r>
              <a:rPr lang="fa-IR" sz="2400" dirty="0">
                <a:solidFill>
                  <a:srgbClr val="00B0F0"/>
                </a:solidFill>
              </a:rPr>
              <a:t>با </a:t>
            </a:r>
            <a:r>
              <a:rPr lang="en-US" sz="2400" dirty="0">
                <a:solidFill>
                  <a:srgbClr val="00B0F0"/>
                </a:solidFill>
              </a:rPr>
              <a:t> CC</a:t>
            </a:r>
            <a:r>
              <a:rPr lang="fa-IR" sz="2400" dirty="0">
                <a:solidFill>
                  <a:srgbClr val="00B0F0"/>
                </a:solidFill>
              </a:rPr>
              <a:t>: </a:t>
            </a:r>
            <a:r>
              <a:rPr lang="fa-IR" sz="2400" dirty="0" smtClean="0">
                <a:solidFill>
                  <a:srgbClr val="00B0F0"/>
                </a:solidFill>
              </a:rPr>
              <a:t>مراجعه جهت رؤیت جواب آزمایشات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0" y="1408176"/>
            <a:ext cx="11934495" cy="5449824"/>
          </a:xfrm>
        </p:spPr>
        <p:txBody>
          <a:bodyPr>
            <a:normAutofit fontScale="85000" lnSpcReduction="10000"/>
          </a:bodyPr>
          <a:lstStyle/>
          <a:p>
            <a:pPr lvl="0" algn="r" rtl="1"/>
            <a:r>
              <a:rPr lang="en-US" sz="2000" dirty="0"/>
              <a:t>PI</a:t>
            </a:r>
            <a:r>
              <a:rPr lang="fa-IR" sz="2000" dirty="0"/>
              <a:t> : بیمار </a:t>
            </a:r>
            <a:r>
              <a:rPr lang="fa-IR" sz="2000" dirty="0" smtClean="0"/>
              <a:t>مشکل خاصی ذکر نمی کرد و جهت مراقبت های دورهای و رؤیت جواب آزمایشات مراجعه کرده بود .</a:t>
            </a:r>
          </a:p>
          <a:p>
            <a:pPr lvl="0" algn="r" rtl="1"/>
            <a:endParaRPr lang="fa-IR" sz="2000" dirty="0"/>
          </a:p>
          <a:p>
            <a:pPr lvl="0" algn="r" rtl="1"/>
            <a:r>
              <a:rPr lang="en-US" sz="2000" dirty="0" smtClean="0"/>
              <a:t>PMH</a:t>
            </a:r>
            <a:r>
              <a:rPr lang="fa-IR" sz="2000" dirty="0" smtClean="0"/>
              <a:t> : </a:t>
            </a:r>
            <a:r>
              <a:rPr lang="fa-IR" sz="2000" dirty="0" smtClean="0">
                <a:solidFill>
                  <a:srgbClr val="C00000"/>
                </a:solidFill>
              </a:rPr>
              <a:t>شکستگی مهره ها در اثر ضربه خفیف </a:t>
            </a:r>
            <a:r>
              <a:rPr lang="fa-IR" sz="2000" dirty="0" smtClean="0"/>
              <a:t>، پس از دوره یائسگی</a:t>
            </a:r>
          </a:p>
          <a:p>
            <a:pPr lvl="0" algn="r" rtl="1"/>
            <a:endParaRPr lang="fa-IR" sz="2000" dirty="0"/>
          </a:p>
          <a:p>
            <a:pPr algn="r" rtl="1"/>
            <a:r>
              <a:rPr lang="en-US" sz="2000" dirty="0" smtClean="0"/>
              <a:t>DH </a:t>
            </a:r>
            <a:r>
              <a:rPr lang="en-US" sz="2000" dirty="0"/>
              <a:t>: NEG</a:t>
            </a:r>
            <a:r>
              <a:rPr lang="fa-IR" sz="2000" dirty="0"/>
              <a:t> </a:t>
            </a:r>
            <a:endParaRPr lang="fa-IR" sz="2000" dirty="0" smtClean="0"/>
          </a:p>
          <a:p>
            <a:pPr algn="r" rtl="1"/>
            <a:endParaRPr lang="fa-IR" sz="2000" dirty="0"/>
          </a:p>
          <a:p>
            <a:pPr marL="0" indent="0" algn="r" rtl="1">
              <a:buNone/>
            </a:pPr>
            <a:r>
              <a:rPr lang="en-US" sz="2000" dirty="0" smtClean="0"/>
              <a:t>PH/EX : NL   </a:t>
            </a:r>
            <a:r>
              <a:rPr lang="fa-IR" sz="2000" dirty="0" smtClean="0"/>
              <a:t>                                    </a:t>
            </a:r>
            <a:r>
              <a:rPr lang="en-US" sz="2000" dirty="0" smtClean="0"/>
              <a:t>               </a:t>
            </a:r>
            <a:r>
              <a:rPr lang="fa-IR" sz="2000" dirty="0" smtClean="0"/>
              <a:t>                                 </a:t>
            </a:r>
            <a:r>
              <a:rPr lang="en-US" sz="2000" dirty="0" smtClean="0"/>
              <a:t>            </a:t>
            </a:r>
            <a:r>
              <a:rPr lang="fa-IR" sz="2000" dirty="0" smtClean="0"/>
              <a:t>        </a:t>
            </a:r>
            <a:r>
              <a:rPr lang="en-US" sz="2000" dirty="0" smtClean="0"/>
              <a:t>                 </a:t>
            </a:r>
            <a:r>
              <a:rPr lang="fa-IR" sz="2000" dirty="0" smtClean="0"/>
              <a:t>                                                </a:t>
            </a:r>
            <a:r>
              <a:rPr lang="en-US" sz="2000" dirty="0" smtClean="0"/>
              <a:t>BMI </a:t>
            </a:r>
            <a:r>
              <a:rPr lang="en-US" sz="2000" dirty="0"/>
              <a:t>= </a:t>
            </a:r>
            <a:r>
              <a:rPr lang="en-US" sz="2000" dirty="0" smtClean="0"/>
              <a:t>19.2</a:t>
            </a:r>
            <a:r>
              <a:rPr lang="fa-IR" sz="2000" dirty="0" smtClean="0"/>
              <a:t> </a:t>
            </a:r>
            <a:endParaRPr lang="en-US" sz="2000" dirty="0"/>
          </a:p>
          <a:p>
            <a:pPr marL="0" lvl="0" indent="0" algn="r" rtl="1">
              <a:buNone/>
            </a:pPr>
            <a:endParaRPr lang="fa-IR" sz="2000" dirty="0" smtClean="0">
              <a:solidFill>
                <a:srgbClr val="00B0F0"/>
              </a:solidFill>
            </a:endParaRPr>
          </a:p>
          <a:p>
            <a:pPr algn="r" rtl="1"/>
            <a:r>
              <a:rPr lang="en-US" sz="2000" dirty="0" smtClean="0"/>
              <a:t>Lab Data :         </a:t>
            </a:r>
            <a:r>
              <a:rPr lang="en-US" sz="2000" dirty="0"/>
              <a:t> </a:t>
            </a:r>
            <a:r>
              <a:rPr lang="en-US" sz="2000" dirty="0" smtClean="0"/>
              <a:t>        Ca = NL              P = NL           ALK P = NL          </a:t>
            </a:r>
            <a:r>
              <a:rPr lang="en-US" sz="2000" dirty="0" err="1" smtClean="0"/>
              <a:t>Vit</a:t>
            </a:r>
            <a:r>
              <a:rPr lang="en-US" sz="2000" dirty="0" smtClean="0"/>
              <a:t> D = 36         </a:t>
            </a:r>
            <a:r>
              <a:rPr lang="en-US" sz="2000" dirty="0"/>
              <a:t> </a:t>
            </a:r>
            <a:r>
              <a:rPr lang="en-US" sz="2000" dirty="0" smtClean="0"/>
              <a:t>                                        </a:t>
            </a:r>
            <a:r>
              <a:rPr lang="en-US" sz="2000" dirty="0" smtClean="0"/>
              <a:t>                                                    </a:t>
            </a:r>
            <a:endParaRPr lang="fa-IR" sz="2000" dirty="0" smtClean="0"/>
          </a:p>
          <a:p>
            <a:pPr marL="0" indent="0" algn="r" rtl="1">
              <a:buNone/>
            </a:pPr>
            <a:r>
              <a:rPr lang="en-US" sz="2000" dirty="0" smtClean="0"/>
              <a:t> </a:t>
            </a:r>
            <a:endParaRPr lang="fa-IR" sz="2000" dirty="0"/>
          </a:p>
          <a:p>
            <a:pPr algn="r" rtl="1"/>
            <a:r>
              <a:rPr lang="fa-IR" sz="2000" dirty="0" smtClean="0"/>
              <a:t>یافته های آزمون سنجش تراکم استخوان بیمار </a:t>
            </a:r>
            <a:r>
              <a:rPr lang="en-US" sz="2000" dirty="0" smtClean="0"/>
              <a:t>(BMD)</a:t>
            </a:r>
            <a:r>
              <a:rPr lang="fa-IR" sz="2000" dirty="0" smtClean="0"/>
              <a:t> به روش </a:t>
            </a:r>
            <a:r>
              <a:rPr lang="en-US" sz="2000" dirty="0" smtClean="0"/>
              <a:t>DXA</a:t>
            </a:r>
            <a:r>
              <a:rPr lang="fa-IR" sz="2000" dirty="0"/>
              <a:t> </a:t>
            </a:r>
            <a:r>
              <a:rPr lang="fa-IR" sz="2000" dirty="0" smtClean="0"/>
              <a:t>به این شرح بود :</a:t>
            </a: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Spine : T Score = - 1.2     ,  </a:t>
            </a:r>
            <a:r>
              <a:rPr lang="fa-IR" sz="2000" dirty="0" smtClean="0">
                <a:solidFill>
                  <a:srgbClr val="C00000"/>
                </a:solidFill>
              </a:rPr>
              <a:t>   </a:t>
            </a:r>
            <a:r>
              <a:rPr lang="en-US" sz="2000" dirty="0" smtClean="0">
                <a:solidFill>
                  <a:srgbClr val="C00000"/>
                </a:solidFill>
              </a:rPr>
              <a:t>Z Score = -1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Hip : </a:t>
            </a:r>
            <a:r>
              <a:rPr lang="en-US" sz="2000" dirty="0">
                <a:solidFill>
                  <a:srgbClr val="C00000"/>
                </a:solidFill>
              </a:rPr>
              <a:t>T Score = </a:t>
            </a:r>
            <a:r>
              <a:rPr lang="en-US" sz="2000" dirty="0" smtClean="0">
                <a:solidFill>
                  <a:srgbClr val="C00000"/>
                </a:solidFill>
              </a:rPr>
              <a:t>- 2.8         , </a:t>
            </a:r>
            <a:r>
              <a:rPr lang="fa-IR" sz="2000" dirty="0" smtClean="0">
                <a:solidFill>
                  <a:srgbClr val="C00000"/>
                </a:solidFill>
              </a:rPr>
              <a:t>   </a:t>
            </a:r>
            <a:r>
              <a:rPr lang="en-US" sz="2000" dirty="0" smtClean="0">
                <a:solidFill>
                  <a:srgbClr val="C00000"/>
                </a:solidFill>
              </a:rPr>
              <a:t> Z Score = - 2.5</a:t>
            </a:r>
            <a:endParaRPr lang="fa-IR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algn="r" rtl="1">
              <a:buFontTx/>
              <a:buChar char="-"/>
            </a:pPr>
            <a:r>
              <a:rPr lang="fa-IR" sz="2000" dirty="0" smtClean="0">
                <a:solidFill>
                  <a:srgbClr val="00B050"/>
                </a:solidFill>
              </a:rPr>
              <a:t>به نظر شما بر اساس معیارهای </a:t>
            </a:r>
            <a:r>
              <a:rPr lang="en-US" sz="2000" dirty="0" smtClean="0">
                <a:solidFill>
                  <a:srgbClr val="00B050"/>
                </a:solidFill>
              </a:rPr>
              <a:t>WHO</a:t>
            </a:r>
            <a:r>
              <a:rPr lang="fa-IR" sz="2000" dirty="0" smtClean="0">
                <a:solidFill>
                  <a:srgbClr val="00B050"/>
                </a:solidFill>
              </a:rPr>
              <a:t> بیمار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fa-IR" sz="2000" dirty="0" smtClean="0">
                <a:solidFill>
                  <a:srgbClr val="00B050"/>
                </a:solidFill>
              </a:rPr>
              <a:t>در چه وضعیتی قرار دارد ؟ (استئوپنی یا استئوپروز)</a:t>
            </a:r>
          </a:p>
          <a:p>
            <a:pPr algn="r" rtl="1">
              <a:buFontTx/>
              <a:buChar char="-"/>
            </a:pPr>
            <a:r>
              <a:rPr lang="fa-IR" sz="2000" dirty="0" smtClean="0">
                <a:solidFill>
                  <a:srgbClr val="00B050"/>
                </a:solidFill>
              </a:rPr>
              <a:t>چه پیشنهادی برای درمان ایشان دارید ؟</a:t>
            </a:r>
          </a:p>
        </p:txBody>
      </p:sp>
    </p:spTree>
    <p:extLst>
      <p:ext uri="{BB962C8B-B14F-4D97-AF65-F5344CB8AC3E}">
        <p14:creationId xmlns:p14="http://schemas.microsoft.com/office/powerpoint/2010/main" val="9685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2648608"/>
            <a:ext cx="10954407" cy="1639614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rgbClr val="C00000"/>
                </a:solidFill>
              </a:rPr>
              <a:t>Risk Factors </a:t>
            </a:r>
            <a:endParaRPr lang="en-US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378371"/>
            <a:ext cx="9054661" cy="1277007"/>
          </a:xfrm>
        </p:spPr>
        <p:txBody>
          <a:bodyPr>
            <a:normAutofit/>
          </a:bodyPr>
          <a:lstStyle/>
          <a:p>
            <a:pPr algn="r" rtl="1"/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fa-IR" sz="2800" dirty="0">
                <a:solidFill>
                  <a:srgbClr val="0070C0"/>
                </a:solidFill>
              </a:rPr>
              <a:t>- آقای </a:t>
            </a:r>
            <a:r>
              <a:rPr lang="en-US" sz="2800" cap="none" dirty="0" smtClean="0">
                <a:solidFill>
                  <a:srgbClr val="0070C0"/>
                </a:solidFill>
              </a:rPr>
              <a:t>64y</a:t>
            </a:r>
            <a:r>
              <a:rPr lang="fa-IR" sz="2800" cap="none" dirty="0" smtClean="0">
                <a:solidFill>
                  <a:srgbClr val="0070C0"/>
                </a:solidFill>
              </a:rPr>
              <a:t> </a:t>
            </a:r>
            <a:r>
              <a:rPr lang="fa-IR" sz="2800" dirty="0">
                <a:solidFill>
                  <a:srgbClr val="0070C0"/>
                </a:solidFill>
              </a:rPr>
              <a:t>با </a:t>
            </a:r>
            <a:r>
              <a:rPr lang="en-US" sz="2800" dirty="0">
                <a:solidFill>
                  <a:srgbClr val="0070C0"/>
                </a:solidFill>
              </a:rPr>
              <a:t> CC</a:t>
            </a:r>
            <a:r>
              <a:rPr lang="fa-IR" sz="2800" dirty="0">
                <a:solidFill>
                  <a:srgbClr val="0070C0"/>
                </a:solidFill>
              </a:rPr>
              <a:t>: </a:t>
            </a:r>
            <a:r>
              <a:rPr lang="fa-IR" sz="2800" dirty="0" smtClean="0">
                <a:solidFill>
                  <a:srgbClr val="0070C0"/>
                </a:solidFill>
              </a:rPr>
              <a:t>زانو درد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1923393"/>
            <a:ext cx="11824137" cy="4934607"/>
          </a:xfrm>
        </p:spPr>
        <p:txBody>
          <a:bodyPr>
            <a:noAutofit/>
          </a:bodyPr>
          <a:lstStyle/>
          <a:p>
            <a:pPr lvl="0" algn="r" rtl="1"/>
            <a:r>
              <a:rPr lang="en-US" sz="2400" dirty="0"/>
              <a:t>PI</a:t>
            </a:r>
            <a:r>
              <a:rPr lang="fa-IR" sz="2400" dirty="0"/>
              <a:t> : بیمار از </a:t>
            </a:r>
            <a:r>
              <a:rPr lang="fa-IR" sz="2400" dirty="0" smtClean="0"/>
              <a:t>حدود </a:t>
            </a:r>
            <a:r>
              <a:rPr lang="fa-IR" sz="2400" dirty="0" smtClean="0">
                <a:solidFill>
                  <a:srgbClr val="FF0000"/>
                </a:solidFill>
              </a:rPr>
              <a:t>4 سال </a:t>
            </a:r>
            <a:r>
              <a:rPr lang="fa-IR" sz="2400" dirty="0"/>
              <a:t>قبل از مراجعه </a:t>
            </a:r>
            <a:r>
              <a:rPr lang="fa-IR" sz="2400" dirty="0" smtClean="0">
                <a:solidFill>
                  <a:srgbClr val="FF0000"/>
                </a:solidFill>
              </a:rPr>
              <a:t>زانو درد مکانیکال پیشرونده</a:t>
            </a:r>
            <a:r>
              <a:rPr lang="fa-IR" sz="2400" dirty="0" smtClean="0">
                <a:solidFill>
                  <a:srgbClr val="00B0F0"/>
                </a:solidFill>
              </a:rPr>
              <a:t> </a:t>
            </a:r>
            <a:r>
              <a:rPr lang="fa-IR" sz="2400" dirty="0" smtClean="0"/>
              <a:t>و</a:t>
            </a:r>
            <a:r>
              <a:rPr lang="fa-IR" sz="2400" dirty="0" smtClean="0">
                <a:solidFill>
                  <a:srgbClr val="00B0F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</a:rPr>
              <a:t>خشکی صبحگاهی در حدود ده دقیقه در هر دو </a:t>
            </a:r>
            <a:r>
              <a:rPr lang="fa-IR" sz="2400" dirty="0" smtClean="0"/>
              <a:t>زانو داشت</a:t>
            </a:r>
            <a:r>
              <a:rPr lang="fa-IR" sz="2400" dirty="0"/>
              <a:t>.</a:t>
            </a:r>
          </a:p>
          <a:p>
            <a:pPr lvl="0" algn="r" rtl="1"/>
            <a:endParaRPr lang="fa-IR" sz="2400" dirty="0"/>
          </a:p>
          <a:p>
            <a:pPr algn="r" rtl="1"/>
            <a:r>
              <a:rPr lang="en-US" sz="2400" dirty="0" smtClean="0"/>
              <a:t>PMH : NEG</a:t>
            </a:r>
            <a:r>
              <a:rPr lang="fa-IR" sz="2400" dirty="0" smtClean="0"/>
              <a:t>                                        </a:t>
            </a:r>
            <a:r>
              <a:rPr lang="en-US" sz="2400" dirty="0" smtClean="0"/>
              <a:t>DH : NEG</a:t>
            </a:r>
            <a:r>
              <a:rPr lang="fa-IR" sz="2400" dirty="0" smtClean="0"/>
              <a:t>                                            </a:t>
            </a:r>
            <a:r>
              <a:rPr lang="en-US" sz="2400" dirty="0"/>
              <a:t>BMI = 19</a:t>
            </a:r>
            <a:endParaRPr lang="fa-IR" sz="2400" dirty="0"/>
          </a:p>
          <a:p>
            <a:pPr marL="0" lvl="0" indent="0" algn="r" rtl="1">
              <a:buNone/>
            </a:pPr>
            <a:r>
              <a:rPr lang="fa-IR" sz="2400" dirty="0" smtClean="0"/>
              <a:t> </a:t>
            </a:r>
            <a:endParaRPr lang="en-US" sz="2400" dirty="0" smtClean="0"/>
          </a:p>
          <a:p>
            <a:pPr marL="0" lvl="0" indent="0" algn="r" rtl="1">
              <a:buNone/>
            </a:pPr>
            <a:r>
              <a:rPr lang="en-US" sz="2400" dirty="0" smtClean="0"/>
              <a:t>PH/EX </a:t>
            </a:r>
            <a:r>
              <a:rPr lang="fa-IR" sz="2400" dirty="0" smtClean="0"/>
              <a:t> :</a:t>
            </a:r>
            <a:r>
              <a:rPr lang="fa-IR" sz="2400" dirty="0"/>
              <a:t> </a:t>
            </a:r>
            <a:r>
              <a:rPr lang="fa-IR" sz="2400" dirty="0" smtClean="0"/>
              <a:t>در معاینه زانو ها </a:t>
            </a:r>
            <a:r>
              <a:rPr lang="fa-IR" sz="2400" dirty="0" smtClean="0">
                <a:solidFill>
                  <a:srgbClr val="FF0000"/>
                </a:solidFill>
              </a:rPr>
              <a:t>تندرنس</a:t>
            </a:r>
            <a:r>
              <a:rPr lang="fa-IR" sz="2400" dirty="0" smtClean="0">
                <a:solidFill>
                  <a:srgbClr val="00B0F0"/>
                </a:solidFill>
              </a:rPr>
              <a:t> </a:t>
            </a:r>
            <a:r>
              <a:rPr lang="fa-IR" sz="2400" dirty="0" smtClean="0"/>
              <a:t>،</a:t>
            </a:r>
            <a:r>
              <a:rPr lang="fa-IR" sz="2400" dirty="0" smtClean="0">
                <a:solidFill>
                  <a:srgbClr val="00B0F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</a:rPr>
              <a:t>کریپتاسیون</a:t>
            </a:r>
            <a:r>
              <a:rPr lang="fa-IR" sz="2400" dirty="0" smtClean="0">
                <a:solidFill>
                  <a:srgbClr val="00B0F0"/>
                </a:solidFill>
              </a:rPr>
              <a:t> </a:t>
            </a:r>
            <a:r>
              <a:rPr lang="fa-IR" sz="2400" dirty="0" smtClean="0"/>
              <a:t>،</a:t>
            </a:r>
            <a:r>
              <a:rPr lang="fa-IR" sz="2400" dirty="0" smtClean="0">
                <a:solidFill>
                  <a:srgbClr val="00B0F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</a:rPr>
              <a:t>تورم مفصلی </a:t>
            </a:r>
            <a:r>
              <a:rPr lang="fa-IR" sz="2400" dirty="0" smtClean="0"/>
              <a:t>،</a:t>
            </a:r>
            <a:r>
              <a:rPr lang="fa-IR" sz="2400" dirty="0" smtClean="0">
                <a:solidFill>
                  <a:srgbClr val="00B0F0"/>
                </a:solidFill>
              </a:rPr>
              <a:t> </a:t>
            </a:r>
            <a:r>
              <a:rPr lang="fa-IR" sz="2400" dirty="0" smtClean="0">
                <a:solidFill>
                  <a:srgbClr val="FF0000"/>
                </a:solidFill>
              </a:rPr>
              <a:t>محدودیت حرکتی +1 در فلکشن</a:t>
            </a:r>
            <a:r>
              <a:rPr lang="fa-IR" sz="2400" dirty="0" smtClean="0">
                <a:solidFill>
                  <a:srgbClr val="00B0F0"/>
                </a:solidFill>
              </a:rPr>
              <a:t> </a:t>
            </a:r>
            <a:r>
              <a:rPr lang="fa-IR" sz="2400" dirty="0" smtClean="0"/>
              <a:t>و </a:t>
            </a:r>
            <a:r>
              <a:rPr lang="fa-IR" sz="2400" dirty="0" smtClean="0">
                <a:solidFill>
                  <a:srgbClr val="FF0000"/>
                </a:solidFill>
              </a:rPr>
              <a:t>هیپرتروفی استخوانی</a:t>
            </a:r>
            <a:r>
              <a:rPr lang="fa-IR" sz="2400" dirty="0" smtClean="0">
                <a:solidFill>
                  <a:srgbClr val="00B0F0"/>
                </a:solidFill>
              </a:rPr>
              <a:t> </a:t>
            </a:r>
            <a:r>
              <a:rPr lang="fa-IR" sz="2400" dirty="0" smtClean="0"/>
              <a:t>داشت.</a:t>
            </a:r>
            <a:endParaRPr lang="fa-IR" sz="2400" dirty="0"/>
          </a:p>
          <a:p>
            <a:pPr lvl="0" algn="r" rtl="1"/>
            <a:endParaRPr lang="fa-IR" sz="2400" dirty="0">
              <a:solidFill>
                <a:srgbClr val="00B0F0"/>
              </a:solidFill>
            </a:endParaRPr>
          </a:p>
          <a:p>
            <a:pPr algn="r" rtl="1"/>
            <a:r>
              <a:rPr lang="fa-IR" sz="2400" dirty="0" smtClean="0"/>
              <a:t>در رادیوگرافی درخواستی ، </a:t>
            </a:r>
            <a:r>
              <a:rPr lang="fa-IR" sz="2400" dirty="0" smtClean="0">
                <a:solidFill>
                  <a:srgbClr val="FF0000"/>
                </a:solidFill>
              </a:rPr>
              <a:t>کاهش فضای مفصلی </a:t>
            </a:r>
            <a:r>
              <a:rPr lang="fa-IR" sz="2400" dirty="0" smtClean="0"/>
              <a:t>،</a:t>
            </a:r>
            <a:r>
              <a:rPr lang="fa-IR" sz="2400" dirty="0" smtClean="0">
                <a:solidFill>
                  <a:srgbClr val="FF0000"/>
                </a:solidFill>
              </a:rPr>
              <a:t> اسکلروز ساب کندرال </a:t>
            </a:r>
            <a:r>
              <a:rPr lang="fa-IR" sz="2400" dirty="0" smtClean="0"/>
              <a:t>و</a:t>
            </a:r>
            <a:r>
              <a:rPr lang="fa-IR" sz="2400" dirty="0" smtClean="0">
                <a:solidFill>
                  <a:srgbClr val="FF0000"/>
                </a:solidFill>
              </a:rPr>
              <a:t> استئوفیت های متعدد </a:t>
            </a:r>
            <a:r>
              <a:rPr lang="fa-IR" sz="2400" dirty="0" smtClean="0"/>
              <a:t>قابل رؤیت بود .</a:t>
            </a:r>
          </a:p>
          <a:p>
            <a:pPr algn="r" rtl="1"/>
            <a:endParaRPr lang="fa-IR" sz="2400" dirty="0" smtClean="0">
              <a:solidFill>
                <a:srgbClr val="FF0000"/>
              </a:solidFill>
            </a:endParaRPr>
          </a:p>
          <a:p>
            <a:pPr lvl="0" algn="r" rtl="1"/>
            <a:r>
              <a:rPr lang="fa-IR" sz="2400" dirty="0"/>
              <a:t>لذا با تشخیص </a:t>
            </a:r>
            <a:r>
              <a:rPr lang="fa-IR" sz="2400" dirty="0">
                <a:solidFill>
                  <a:srgbClr val="FF0000"/>
                </a:solidFill>
              </a:rPr>
              <a:t>استئوآرتریت</a:t>
            </a:r>
            <a:r>
              <a:rPr lang="fa-IR" sz="2400" dirty="0">
                <a:solidFill>
                  <a:prstClr val="white"/>
                </a:solidFill>
              </a:rPr>
              <a:t> </a:t>
            </a:r>
            <a:r>
              <a:rPr lang="fa-IR" sz="2400" dirty="0"/>
              <a:t>تحت درمان قرار </a:t>
            </a:r>
            <a:r>
              <a:rPr lang="fa-IR" sz="2400" dirty="0" smtClean="0"/>
              <a:t>گرفت</a:t>
            </a:r>
            <a:r>
              <a:rPr lang="en-US" sz="2400" dirty="0" smtClean="0"/>
              <a:t>.</a:t>
            </a:r>
            <a:r>
              <a:rPr lang="fa-IR" sz="2400" dirty="0" smtClean="0">
                <a:solidFill>
                  <a:prstClr val="white"/>
                </a:solidFill>
              </a:rPr>
              <a:t>.</a:t>
            </a:r>
            <a:endParaRPr lang="en-US" sz="2400" dirty="0">
              <a:solidFill>
                <a:prstClr val="white"/>
              </a:solidFill>
            </a:endParaRPr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2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86" y="764373"/>
            <a:ext cx="10859814" cy="5336882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00B0F0"/>
                </a:solidFill>
              </a:rPr>
              <a:t>به نظر شما از درمان های </a:t>
            </a:r>
            <a:r>
              <a:rPr lang="en-US" sz="3200" cap="none" dirty="0" smtClean="0">
                <a:solidFill>
                  <a:srgbClr val="00B0F0"/>
                </a:solidFill>
              </a:rPr>
              <a:t>Non pharmacologic</a:t>
            </a:r>
            <a:r>
              <a:rPr lang="fa-IR" sz="3200" cap="none" dirty="0" smtClean="0">
                <a:solidFill>
                  <a:srgbClr val="00B0F0"/>
                </a:solidFill>
              </a:rPr>
              <a:t> مثل ورزش ، برای آرتروز زانوی بیمار کدام حرکات ورزشی را می توان به ایشان آموزش داد؟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5022"/>
            <a:ext cx="10820400" cy="4673664"/>
          </a:xfrm>
        </p:spPr>
        <p:txBody>
          <a:bodyPr/>
          <a:lstStyle/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2862"/>
            <a:ext cx="12172950" cy="677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6245" y="0"/>
            <a:ext cx="12378720" cy="69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447</Words>
  <Application>Microsoft Office PowerPoint</Application>
  <PresentationFormat>Widescreen</PresentationFormat>
  <Paragraphs>51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B Titr</vt:lpstr>
      <vt:lpstr>Calibri</vt:lpstr>
      <vt:lpstr>Calibri Light</vt:lpstr>
      <vt:lpstr>Times New Roman</vt:lpstr>
      <vt:lpstr>Office Theme</vt:lpstr>
      <vt:lpstr>PowerPoint Presentation</vt:lpstr>
      <vt:lpstr>موضوع گزارش صبحگاهی :</vt:lpstr>
      <vt:lpstr>PowerPoint Presentation</vt:lpstr>
      <vt:lpstr>لیست بیماران انتخابی جهت بررسی :</vt:lpstr>
      <vt:lpstr>1- آقای 64y با  CC: زانو درد</vt:lpstr>
      <vt:lpstr>به نظر شما از درمان های Non pharmacologic مثل ورزش ، برای آرتروز زانوی بیمار کدام حرکات ورزشی را می توان به ایشان آموزش داد؟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آقای 50y با  cc: کمر درد</vt:lpstr>
      <vt:lpstr>فقط استراحت و داروی ضد درد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خانم 59y با  CC: مراجعه جهت رؤیت جواب آزمایشات</vt:lpstr>
      <vt:lpstr>PowerPoint Presentation</vt:lpstr>
      <vt:lpstr>PowerPoint Presentation</vt:lpstr>
      <vt:lpstr>PowerPoint Presentation</vt:lpstr>
      <vt:lpstr>PowerPoint Presentation</vt:lpstr>
      <vt:lpstr>Risk Factors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60</cp:revision>
  <dcterms:created xsi:type="dcterms:W3CDTF">2020-09-20T16:53:36Z</dcterms:created>
  <dcterms:modified xsi:type="dcterms:W3CDTF">2020-09-25T19:21:54Z</dcterms:modified>
</cp:coreProperties>
</file>