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  <p:sldId id="256" r:id="rId3"/>
    <p:sldId id="260" r:id="rId4"/>
    <p:sldId id="257" r:id="rId5"/>
    <p:sldId id="265" r:id="rId6"/>
    <p:sldId id="261" r:id="rId7"/>
    <p:sldId id="258" r:id="rId8"/>
    <p:sldId id="262" r:id="rId9"/>
    <p:sldId id="395" r:id="rId10"/>
    <p:sldId id="264" r:id="rId11"/>
    <p:sldId id="402" r:id="rId12"/>
    <p:sldId id="404" r:id="rId13"/>
    <p:sldId id="398" r:id="rId14"/>
    <p:sldId id="400" r:id="rId15"/>
    <p:sldId id="432" r:id="rId16"/>
    <p:sldId id="428" r:id="rId17"/>
    <p:sldId id="399" r:id="rId18"/>
    <p:sldId id="433" r:id="rId19"/>
    <p:sldId id="425" r:id="rId20"/>
    <p:sldId id="426" r:id="rId21"/>
    <p:sldId id="427" r:id="rId22"/>
    <p:sldId id="429" r:id="rId23"/>
    <p:sldId id="397" r:id="rId24"/>
    <p:sldId id="408" r:id="rId25"/>
    <p:sldId id="409" r:id="rId26"/>
    <p:sldId id="430" r:id="rId27"/>
    <p:sldId id="431" r:id="rId28"/>
    <p:sldId id="403" r:id="rId29"/>
    <p:sldId id="405" r:id="rId30"/>
    <p:sldId id="411" r:id="rId31"/>
    <p:sldId id="412" r:id="rId32"/>
    <p:sldId id="413" r:id="rId33"/>
    <p:sldId id="418" r:id="rId34"/>
    <p:sldId id="419" r:id="rId35"/>
    <p:sldId id="421" r:id="rId36"/>
    <p:sldId id="422" r:id="rId37"/>
    <p:sldId id="423" r:id="rId38"/>
    <p:sldId id="42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4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8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9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7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2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5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8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31C5D-21D8-4BCD-8D14-F207FEB7FD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14F0C2-F95E-4F42-8406-33562617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فایل لایه باز تصویر قرآنی بسم الله الرحمن الرحیم | عصر انتظار .: Asre  Entezar :.">
            <a:extLst>
              <a:ext uri="{FF2B5EF4-FFF2-40B4-BE49-F238E27FC236}">
                <a16:creationId xmlns:a16="http://schemas.microsoft.com/office/drawing/2014/main" id="{FCFD1384-40E3-40AB-B445-E23218A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1463039"/>
            <a:ext cx="7216726" cy="36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4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6226-DE09-459B-BBB2-20175EF6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D/DX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95BD-2413-443A-9E4C-AE16CD6F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تشخیص های افتراقی</a:t>
            </a:r>
          </a:p>
          <a:p>
            <a:pPr algn="r" rtl="1"/>
            <a:r>
              <a:rPr lang="fa-IR" dirty="0"/>
              <a:t>انسداد مادرزادی کانال نازال لاکریمال</a:t>
            </a:r>
          </a:p>
          <a:p>
            <a:pPr algn="r" rtl="1"/>
            <a:r>
              <a:rPr lang="fa-IR" dirty="0"/>
              <a:t>کنژکتیویت باکتریال نوزادی</a:t>
            </a:r>
          </a:p>
          <a:p>
            <a:pPr algn="r" rtl="1"/>
            <a:r>
              <a:rPr lang="fa-IR" dirty="0"/>
              <a:t>کنژکتیویت ویرال</a:t>
            </a:r>
          </a:p>
          <a:p>
            <a:pPr algn="r" rtl="1"/>
            <a:r>
              <a:rPr lang="fa-IR" dirty="0"/>
              <a:t>کنژکتیویت آلرژیک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5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0FA7F-DF93-44BB-920F-C1B3A7F0F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6" t="13110" r="21309" b="20396"/>
          <a:stretch/>
        </p:blipFill>
        <p:spPr>
          <a:xfrm>
            <a:off x="1631852" y="773723"/>
            <a:ext cx="9129933" cy="54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C56E3-0680-4768-BA37-7DF1F7EE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1" t="43280" r="40807" b="35171"/>
          <a:stretch/>
        </p:blipFill>
        <p:spPr>
          <a:xfrm>
            <a:off x="1856936" y="1617786"/>
            <a:ext cx="9017390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7C69D-5290-4838-B0D0-903CF1971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8" t="27066" r="11270" b="35171"/>
          <a:stretch/>
        </p:blipFill>
        <p:spPr>
          <a:xfrm>
            <a:off x="1195754" y="1856934"/>
            <a:ext cx="9622301" cy="25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EA6F4-7E01-4CCC-A1E0-CF4F1583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24833" r="13230" b="28171"/>
          <a:stretch/>
        </p:blipFill>
        <p:spPr>
          <a:xfrm>
            <a:off x="1448972" y="1294228"/>
            <a:ext cx="9129934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7995A-B1C8-425E-A367-B53CE6C80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9" t="29529" r="16462" b="29426"/>
          <a:stretch/>
        </p:blipFill>
        <p:spPr>
          <a:xfrm>
            <a:off x="996918" y="1589649"/>
            <a:ext cx="9787797" cy="37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BAEBD-18FD-4D26-9679-2EEBCB5FB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0" t="23165" r="40314" b="57953"/>
          <a:stretch/>
        </p:blipFill>
        <p:spPr>
          <a:xfrm>
            <a:off x="1032563" y="918026"/>
            <a:ext cx="10126874" cy="50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55AF4-195A-47C6-8259-3D7AF28F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1" t="23093" r="39887" b="47896"/>
          <a:stretch/>
        </p:blipFill>
        <p:spPr>
          <a:xfrm>
            <a:off x="1529494" y="900332"/>
            <a:ext cx="9843117" cy="5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884F1-875F-4426-86D8-8221E4EED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40405" r="15884" b="46870"/>
          <a:stretch/>
        </p:blipFill>
        <p:spPr>
          <a:xfrm>
            <a:off x="1631852" y="2574388"/>
            <a:ext cx="8623496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7BEA-66E2-4CE8-B8F8-7051FB6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164F-7167-4BB6-8F80-3313F3DAA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Bacterial infection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Typically causes a purulent discharge and diffuse conjunctival injection</a:t>
            </a:r>
          </a:p>
        </p:txBody>
      </p:sp>
    </p:spTree>
    <p:extLst>
      <p:ext uri="{BB962C8B-B14F-4D97-AF65-F5344CB8AC3E}">
        <p14:creationId xmlns:p14="http://schemas.microsoft.com/office/powerpoint/2010/main" val="6755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42A3-2BA0-405F-8B8B-FBF0EA88D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4400" dirty="0"/>
              <a:t>نحوه برخورد پزشک خانواده با نوزاد 2 هفته با ترشح چرکی از چشم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68FF-F3D2-4005-944B-EFA058C8A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استاد راهنما:  خانم دکتر مهسا تقوی متخصص اطفال </a:t>
            </a:r>
          </a:p>
          <a:p>
            <a:r>
              <a:rPr lang="fa-IR" dirty="0"/>
              <a:t>رزیدنت پزشکی خانواده: دکتر لیلا عابدینی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9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7729-C8AD-430A-87BA-4734F534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25EB-F725-4FC8-9F52-990FBE38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Ophthalmia neonatorum </a:t>
            </a:r>
            <a:r>
              <a:rPr lang="en-US" dirty="0"/>
              <a:t>refers to bacterial conjunctivitis occurring in the neonatal period.</a:t>
            </a:r>
          </a:p>
        </p:txBody>
      </p:sp>
    </p:spTree>
    <p:extLst>
      <p:ext uri="{BB962C8B-B14F-4D97-AF65-F5344CB8AC3E}">
        <p14:creationId xmlns:p14="http://schemas.microsoft.com/office/powerpoint/2010/main" val="242214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B9A5-8355-4E41-A420-13CEBEBC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F5B8-264C-4CB1-8341-9BF676F5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caused by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gonococcal infection </a:t>
            </a:r>
            <a:r>
              <a:rPr lang="en-US" dirty="0"/>
              <a:t>(typically presenting with copious discharge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 two to five days </a:t>
            </a:r>
            <a:r>
              <a:rPr lang="en-US" dirty="0"/>
              <a:t>of age)</a:t>
            </a:r>
          </a:p>
          <a:p>
            <a:r>
              <a:rPr lang="en-US" dirty="0"/>
              <a:t>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chlamydial infection </a:t>
            </a:r>
            <a:r>
              <a:rPr lang="en-US" dirty="0"/>
              <a:t>(typically presenting with a stringy mucopurulent discharge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within the first 10 to 14 days </a:t>
            </a:r>
            <a:r>
              <a:rPr lang="en-US" dirty="0"/>
              <a:t>of life).</a:t>
            </a:r>
          </a:p>
          <a:p>
            <a:endParaRPr lang="en-US" dirty="0"/>
          </a:p>
          <a:p>
            <a:r>
              <a:rPr lang="en-US" dirty="0"/>
              <a:t>Other bacteria can also cause conjunctivitis at this age (</a:t>
            </a:r>
            <a:r>
              <a:rPr lang="en-US" dirty="0" err="1"/>
              <a:t>eg</a:t>
            </a:r>
            <a:r>
              <a:rPr lang="en-US" dirty="0"/>
              <a:t>, skin and gastrointestinal flora).</a:t>
            </a:r>
          </a:p>
        </p:txBody>
      </p:sp>
    </p:spTree>
    <p:extLst>
      <p:ext uri="{BB962C8B-B14F-4D97-AF65-F5344CB8AC3E}">
        <p14:creationId xmlns:p14="http://schemas.microsoft.com/office/powerpoint/2010/main" val="215959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16727-F662-49FA-93A9-0EAF7E4FD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t="30349" r="14385" b="35583"/>
          <a:stretch/>
        </p:blipFill>
        <p:spPr>
          <a:xfrm>
            <a:off x="1645920" y="1434906"/>
            <a:ext cx="8792308" cy="34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3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BF06C-1DC1-48EC-830C-C7736CF9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9" t="22887" r="39309" b="43174"/>
          <a:stretch/>
        </p:blipFill>
        <p:spPr>
          <a:xfrm>
            <a:off x="1856935" y="707477"/>
            <a:ext cx="8314007" cy="54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1F76D-BBD0-45B2-AA6F-7020B93C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99" t="15421" r="40075" b="63470"/>
          <a:stretch/>
        </p:blipFill>
        <p:spPr>
          <a:xfrm>
            <a:off x="1772529" y="1463040"/>
            <a:ext cx="8707902" cy="3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9FC6D-A2C0-4C4E-86B7-88BF981C2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1" t="38969" r="40294" b="25456"/>
          <a:stretch/>
        </p:blipFill>
        <p:spPr>
          <a:xfrm>
            <a:off x="2039814" y="1008631"/>
            <a:ext cx="8046721" cy="48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6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E7D48-6FAC-4E01-8D94-6781155A5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7" t="28913" r="21538" b="50000"/>
          <a:stretch/>
        </p:blipFill>
        <p:spPr>
          <a:xfrm>
            <a:off x="1716258" y="1983547"/>
            <a:ext cx="7849773" cy="22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6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30B17-86FB-46BA-9E18-0738AF4C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4" t="42252" r="14267" b="48101"/>
          <a:stretch/>
        </p:blipFill>
        <p:spPr>
          <a:xfrm>
            <a:off x="1111347" y="2236763"/>
            <a:ext cx="10269415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0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ECA01-7F3B-432B-9D36-374304AC8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2" t="25232" r="40346" b="45656"/>
          <a:stretch/>
        </p:blipFill>
        <p:spPr>
          <a:xfrm>
            <a:off x="3701604" y="1356067"/>
            <a:ext cx="4837485" cy="37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0E756-B440-4FB1-9828-F5E1A1BD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2" t="28706" r="10577" b="36815"/>
          <a:stretch/>
        </p:blipFill>
        <p:spPr>
          <a:xfrm>
            <a:off x="1153550" y="1969476"/>
            <a:ext cx="9748911" cy="23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9AB8-D5AF-4FC0-B9A8-BE964ABF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Chief 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54A8-3C82-4F3A-A876-9452B842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نوزاد 14 روزه که توسط مادر با ترشح چرکی از چشم به درمانگاه پزشکی خانواده آورده شده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AD2D1-E650-4C90-B981-8468D54E6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35" t="14957" r="40330" b="69446"/>
          <a:stretch/>
        </p:blipFill>
        <p:spPr>
          <a:xfrm>
            <a:off x="1730325" y="1434904"/>
            <a:ext cx="9045527" cy="3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F45D5-DF37-4995-A190-F5A49B3FD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5" t="33656" r="39880" b="35970"/>
          <a:stretch/>
        </p:blipFill>
        <p:spPr>
          <a:xfrm>
            <a:off x="1547446" y="1378634"/>
            <a:ext cx="9425354" cy="41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1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BAE22-0157-44DF-8BE0-62E54874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24" t="26885" r="39657" b="25106"/>
          <a:stretch/>
        </p:blipFill>
        <p:spPr>
          <a:xfrm>
            <a:off x="2686928" y="914400"/>
            <a:ext cx="7076049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314" y="504261"/>
            <a:ext cx="774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>
                <a:cs typeface="B Nazanin" panose="00000400000000000000" pitchFamily="2" charset="-78"/>
              </a:rPr>
              <a:t>سطوح پیشگیری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4739" y="1472810"/>
            <a:ext cx="76548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4741" y="2582800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4741" y="365866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41" y="4734526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4740" y="5758138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5850" y="1620328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Primordial Prevention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6179" y="2730549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Primary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6179" y="3849601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Secondary Prevention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5851" y="4873213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Tertiary Prevention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6179" y="5922950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3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8771" y="453906"/>
            <a:ext cx="840733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0981" y="617193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Primordial 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309" y="2459504"/>
            <a:ext cx="1167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1- افزایش آگاهی زنان بارداردر بحث بهداشت بارداری و بهداشت جنسی وبهداشت باروری </a:t>
            </a:r>
          </a:p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2- تولید برنامه های آموزشی در این خصوص و آموزش خانواده ها و مادران برای پیشگیری از بیماریهای منتقله از راه جنسی و عفونت های دوران بارداری</a:t>
            </a:r>
          </a:p>
        </p:txBody>
      </p:sp>
    </p:spTree>
    <p:extLst>
      <p:ext uri="{BB962C8B-B14F-4D97-AF65-F5344CB8AC3E}">
        <p14:creationId xmlns:p14="http://schemas.microsoft.com/office/powerpoint/2010/main" val="416674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6139" y="301804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37" y="466616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Primary Prevention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36" y="2358288"/>
            <a:ext cx="1167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1- آموزش مادران باردار قبل از زایمان در خصوص رعایت بهداشت جنسی و باروری</a:t>
            </a:r>
          </a:p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2- آموزش به مادران در خصوص رعایت بهداشت برای نوزاد و در صورت بروز مشکل انجام اقدامات مناسب</a:t>
            </a:r>
          </a:p>
          <a:p>
            <a:pPr algn="r" rtl="1"/>
            <a:endParaRPr lang="fa-IR" sz="2400" dirty="0">
              <a:latin typeface="BNazanin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493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415" y="36682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09" y="531635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Secondary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36" y="2358288"/>
            <a:ext cx="116793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1- غربالگری مادران با سابقه </a:t>
            </a:r>
            <a:r>
              <a:rPr lang="en-US" sz="2400" dirty="0">
                <a:latin typeface="BNazanin"/>
                <a:cs typeface="B Nazanin" panose="00000400000000000000" pitchFamily="2" charset="-78"/>
              </a:rPr>
              <a:t>GBS</a:t>
            </a:r>
            <a:r>
              <a:rPr lang="fa-IR" sz="2400" dirty="0">
                <a:latin typeface="BNazanin"/>
                <a:cs typeface="B Nazanin" panose="00000400000000000000" pitchFamily="2" charset="-78"/>
              </a:rPr>
              <a:t> و توصیه های لازم برای بارداری فعلی و بارداریهای بعدی</a:t>
            </a:r>
          </a:p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2- شناسایی مادران با ریسک فاکتور و معاینه نوزادان آنها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976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00" y="423782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3408" y="588594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Tertiary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36" y="2358288"/>
            <a:ext cx="116793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1- درمان بموقع مناسب  و آموزش های لازم به مادران در خصوص بروز کنژکتیویت نوزادی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912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55" y="323987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5323" y="488799"/>
            <a:ext cx="732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2358288"/>
            <a:ext cx="116793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BNazanin"/>
                <a:cs typeface="B Nazanin" panose="00000400000000000000" pitchFamily="2" charset="-78"/>
              </a:rPr>
              <a:t>1- جلوگیری از درمانهای اضافه و اقدامات بی مورد در خصوص موارد خفیف یا در موارد انسداد کانال نازال لاکریمال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2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7156-809E-4D7D-91DA-E722D1A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1B0A-DEC0-4AD8-9B25-4A051220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نوزاد پسر2 هفته  حاصل زایمان طبیعی با آپگار 9/10 وفرزند چهارم از مادر اتباع افغانستانی</a:t>
            </a:r>
          </a:p>
          <a:p>
            <a:pPr algn="r" rtl="1"/>
            <a:r>
              <a:rPr lang="fa-IR" dirty="0"/>
              <a:t>وبه گفته مادر از 1 هفته قبل دچار ترشح چرکی یکطرفه از چشم راست و اشک ریزش از چشم دیگر شده است</a:t>
            </a:r>
          </a:p>
          <a:p>
            <a:pPr algn="r" rtl="1"/>
            <a:r>
              <a:rPr lang="fa-IR" dirty="0"/>
              <a:t>سن حاملگی 38 هفته</a:t>
            </a:r>
          </a:p>
          <a:p>
            <a:pPr algn="r" rtl="1"/>
            <a:r>
              <a:rPr lang="fa-IR" dirty="0"/>
              <a:t>وزن تولد  3400 </a:t>
            </a:r>
          </a:p>
          <a:p>
            <a:pPr algn="r" rtl="1"/>
            <a:r>
              <a:rPr lang="fa-IR" dirty="0"/>
              <a:t>وزن موقع معاینه 3600</a:t>
            </a:r>
          </a:p>
          <a:p>
            <a:pPr algn="r" rtl="1"/>
            <a:r>
              <a:rPr lang="fa-IR" dirty="0"/>
              <a:t>قد تولد 48 سانتیمتر</a:t>
            </a:r>
          </a:p>
          <a:p>
            <a:pPr algn="r" rtl="1"/>
            <a:r>
              <a:rPr lang="fa-IR" dirty="0"/>
              <a:t>دورسر 34 سانتیمتر</a:t>
            </a:r>
          </a:p>
        </p:txBody>
      </p:sp>
    </p:spTree>
    <p:extLst>
      <p:ext uri="{BB962C8B-B14F-4D97-AF65-F5344CB8AC3E}">
        <p14:creationId xmlns:p14="http://schemas.microsoft.com/office/powerpoint/2010/main" val="110256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FD03-F235-44B5-AEB9-75FBA391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F/H ,D/H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0F0D-9897-47D0-A93D-C75F7389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تغذیه با شیرمادر</a:t>
            </a:r>
            <a:r>
              <a:rPr lang="en-US" dirty="0"/>
              <a:t> </a:t>
            </a:r>
            <a:endParaRPr lang="fa-IR" dirty="0"/>
          </a:p>
          <a:p>
            <a:pPr algn="r" rtl="1"/>
            <a:r>
              <a:rPr lang="fa-IR" dirty="0"/>
              <a:t>قطره ویتامین آ + د</a:t>
            </a:r>
            <a:endParaRPr lang="en-US" dirty="0"/>
          </a:p>
          <a:p>
            <a:pPr algn="r" rtl="1"/>
            <a:r>
              <a:rPr lang="fa-IR" dirty="0"/>
              <a:t>مادر مشکلی در بارداری نداشته و مراقبتها به موقع بوده و به جز مکمل های دوران بارداری از داروی دیگری استفاده نمی کرده است و زایمان به صورت طبیعی بوده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89F7-8861-4C05-82C5-E2492FBE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F452-2C9C-4F05-9938-1AE0BFFE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en-US" dirty="0"/>
              <a:t>T=37   PR=130   RR=40  </a:t>
            </a:r>
          </a:p>
          <a:p>
            <a:pPr algn="r" rtl="1"/>
            <a:r>
              <a:rPr lang="fa-IR" dirty="0"/>
              <a:t>در معاینه کاملا هوشیار بود / فونتانل قدامی نرمال و بدون بالجینگ یا فرورفتگی بود /فونتانل خلفی نرمال / رنگ پوست کل بدن صورتی و بدون زردی بود و ضایعات پوستی نداشت / سفال هماتوم نداشت</a:t>
            </a:r>
          </a:p>
          <a:p>
            <a:pPr algn="r" rtl="1"/>
            <a:r>
              <a:rPr lang="fa-IR" dirty="0"/>
              <a:t>چشمها قرینه با ترشح زردرنگ در چشم راست </a:t>
            </a:r>
          </a:p>
          <a:p>
            <a:pPr algn="r" rtl="1"/>
            <a:r>
              <a:rPr lang="fa-IR" dirty="0"/>
              <a:t>چشم چپ اشک ریزش داشت</a:t>
            </a:r>
          </a:p>
          <a:p>
            <a:pPr algn="r" rtl="1"/>
            <a:r>
              <a:rPr lang="fa-IR" dirty="0"/>
              <a:t>گوشها و بینی شکل نرمال بود / لبها طبیعی و شکاف لب و کام نداشت</a:t>
            </a:r>
          </a:p>
          <a:p>
            <a:pPr algn="r" rtl="1"/>
            <a:r>
              <a:rPr lang="fa-IR" dirty="0"/>
              <a:t>رفلکس مورو و ساکینگ نرمال بود</a:t>
            </a:r>
          </a:p>
          <a:p>
            <a:pPr algn="r" rtl="1"/>
            <a:r>
              <a:rPr lang="fa-IR" dirty="0"/>
              <a:t>قفسه سینه با شکل نرمال و سمع ریه و قلب نرمال بود / هردو نیپل در خط وسط با فاصله نرمال بدون تورم و قرمزی و ترشح</a:t>
            </a:r>
          </a:p>
        </p:txBody>
      </p:sp>
    </p:spTree>
    <p:extLst>
      <p:ext uri="{BB962C8B-B14F-4D97-AF65-F5344CB8AC3E}">
        <p14:creationId xmlns:p14="http://schemas.microsoft.com/office/powerpoint/2010/main" val="218793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A064-09BC-4ECA-AB1E-746C9E90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3AC-9A3B-4110-BBD8-EBCCBC1E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شکم نرم و کبد در زیر لبه ی دنده ها لمس شد</a:t>
            </a:r>
          </a:p>
          <a:p>
            <a:pPr algn="r" rtl="1"/>
            <a:r>
              <a:rPr lang="fa-IR" dirty="0"/>
              <a:t>بند ناف افتاده بود وناف ترشح و خونریزی نداشت</a:t>
            </a:r>
          </a:p>
          <a:p>
            <a:pPr algn="r" rtl="1"/>
            <a:r>
              <a:rPr lang="fa-IR" dirty="0"/>
              <a:t>ژنیتالیا پسرانه و هر دو بیضه در اسکروتوم لمس شد</a:t>
            </a:r>
          </a:p>
          <a:p>
            <a:pPr algn="r" rtl="1"/>
            <a:r>
              <a:rPr lang="fa-IR" dirty="0"/>
              <a:t>مجرای ادراری بازبود / هیپو یا اپیسپادیازیس نداشت</a:t>
            </a:r>
          </a:p>
          <a:p>
            <a:pPr algn="r" rtl="1"/>
            <a:r>
              <a:rPr lang="fa-IR" dirty="0"/>
              <a:t>معاینه لگن نرمال بود / مانور ارتولانی و بارلو نرمال</a:t>
            </a:r>
          </a:p>
          <a:p>
            <a:pPr algn="r" rtl="1"/>
            <a:r>
              <a:rPr lang="fa-IR" dirty="0"/>
              <a:t>اندامها نرمال و انگشتهای دست و پا نرمال بود / انتهای اندامها سیانوتیک نبود</a:t>
            </a:r>
          </a:p>
          <a:p>
            <a:pPr algn="r" rtl="1"/>
            <a:r>
              <a:rPr lang="fa-IR" dirty="0"/>
              <a:t>آنوس باز بود </a:t>
            </a:r>
          </a:p>
          <a:p>
            <a:pPr algn="r" rtl="1"/>
            <a:r>
              <a:rPr lang="fa-IR" dirty="0"/>
              <a:t>توده عضلانی نوزاد نرمال بود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45BF-2218-4690-BED1-E2478A14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F13D-83D0-4053-BEA2-E32E0624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دستها و پاها در حالت فلکشن و با حرکات نرمال بود</a:t>
            </a:r>
          </a:p>
          <a:p>
            <a:pPr algn="r" rtl="1"/>
            <a:r>
              <a:rPr lang="fa-IR" dirty="0"/>
              <a:t>خطوط کف دستها نرمال بود</a:t>
            </a:r>
          </a:p>
          <a:p>
            <a:pPr algn="r" rtl="1"/>
            <a:r>
              <a:rPr lang="fa-IR" dirty="0"/>
              <a:t>ستون فقرات نرمال بود</a:t>
            </a:r>
          </a:p>
          <a:p>
            <a:pPr algn="r" rtl="1"/>
            <a:r>
              <a:rPr lang="fa-IR" dirty="0"/>
              <a:t>کلافه مویی در انتهای ساکروم دیده نشد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2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70" y="1502229"/>
            <a:ext cx="3513908" cy="34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3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</TotalTime>
  <Words>617</Words>
  <Application>Microsoft Office PowerPoint</Application>
  <PresentationFormat>Widescreen</PresentationFormat>
  <Paragraphs>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BNazanin</vt:lpstr>
      <vt:lpstr>Garamond</vt:lpstr>
      <vt:lpstr>Times New Roman</vt:lpstr>
      <vt:lpstr>Organic</vt:lpstr>
      <vt:lpstr>PowerPoint Presentation</vt:lpstr>
      <vt:lpstr>نحوه برخورد پزشک خانواده با نوزاد 2 هفته با ترشح چرکی از چشم</vt:lpstr>
      <vt:lpstr>Chief Complaint</vt:lpstr>
      <vt:lpstr>Present Illness</vt:lpstr>
      <vt:lpstr>F/H ,D/H</vt:lpstr>
      <vt:lpstr>Physical Exam</vt:lpstr>
      <vt:lpstr>Physical Exam</vt:lpstr>
      <vt:lpstr>Physical Exam</vt:lpstr>
      <vt:lpstr>PowerPoint Presentation</vt:lpstr>
      <vt:lpstr>D/DX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000623</dc:creator>
  <cp:lastModifiedBy>000623</cp:lastModifiedBy>
  <cp:revision>38</cp:revision>
  <dcterms:created xsi:type="dcterms:W3CDTF">2022-07-24T08:16:08Z</dcterms:created>
  <dcterms:modified xsi:type="dcterms:W3CDTF">2022-07-29T06:17:22Z</dcterms:modified>
</cp:coreProperties>
</file>