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04458" y="2978332"/>
            <a:ext cx="7210696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استاد راهنما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جناب آقای دکتر</a:t>
            </a:r>
            <a:r>
              <a:rPr kumimoji="0" lang="fa-IR" sz="32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سخاوتی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B Nazanin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b="1" dirty="0" smtClean="0">
                <a:solidFill>
                  <a:sysClr val="windowText" lastClr="000000"/>
                </a:solidFill>
                <a:latin typeface="Calibri"/>
                <a:cs typeface="B Nazanin" pitchFamily="2" charset="-78"/>
              </a:rPr>
              <a:t>لیلا عابدینی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B Nazanin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رزیدنت پزشکی خانواده </a:t>
            </a: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1759132" y="806632"/>
            <a:ext cx="95533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3600" b="1" dirty="0" smtClean="0">
                <a:cs typeface="B Nazanin" panose="00000400000000000000" pitchFamily="2" charset="-78"/>
              </a:rPr>
              <a:t>آقای 27 ساله مبتلا به لوپوس و ادم اندام</a:t>
            </a:r>
            <a:r>
              <a:rPr lang="en-US" sz="3600" b="1" dirty="0" smtClean="0">
                <a:cs typeface="B Nazanin" panose="00000400000000000000" pitchFamily="2" charset="-78"/>
              </a:rPr>
              <a:t> </a:t>
            </a:r>
            <a:r>
              <a:rPr lang="fa-IR" sz="3600" b="1" dirty="0" smtClean="0">
                <a:cs typeface="B Nazanin" panose="00000400000000000000" pitchFamily="2" charset="-78"/>
              </a:rPr>
              <a:t>تحتانی</a:t>
            </a:r>
            <a:endParaRPr 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79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2884" t="10417" r="12153" b="14583"/>
          <a:stretch>
            <a:fillRect/>
          </a:stretch>
        </p:blipFill>
        <p:spPr bwMode="auto">
          <a:xfrm>
            <a:off x="2103120" y="509451"/>
            <a:ext cx="9287691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77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/>
        </p:nvSpPr>
        <p:spPr>
          <a:xfrm>
            <a:off x="1632857" y="1166019"/>
            <a:ext cx="94705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en-US" b="1" dirty="0" smtClean="0">
                <a:cs typeface="B Nazanin" panose="00000400000000000000" pitchFamily="2" charset="-78"/>
              </a:rPr>
              <a:t>PI:</a:t>
            </a:r>
          </a:p>
          <a:p>
            <a:pPr algn="just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آقای 27 ساله مورد لوپوس از 3 سال قبل که از 4 روز قبل دچار تورم اندام تحتانی  و پلاک پوستی قرمز روی دست وپا</a:t>
            </a:r>
          </a:p>
          <a:p>
            <a:pPr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3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2072640" y="4669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PMH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3331028" y="1910602"/>
            <a:ext cx="77985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3600" b="1" dirty="0" smtClean="0">
                <a:latin typeface="Calibri Light" panose="020F0302020204030204" pitchFamily="34" charset="0"/>
                <a:cs typeface="B Nazanin" panose="00000400000000000000" pitchFamily="2" charset="-78"/>
              </a:rPr>
              <a:t>لوپوس</a:t>
            </a:r>
            <a:r>
              <a:rPr lang="fa-IR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+ HTN</a:t>
            </a:r>
          </a:p>
          <a:p>
            <a:r>
              <a:rPr lang="en-US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D/H:</a:t>
            </a:r>
          </a:p>
          <a:p>
            <a:r>
              <a:rPr lang="en-US" sz="3600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Prednisolon</a:t>
            </a:r>
            <a:r>
              <a:rPr lang="en-US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a-IR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5mg TDS</a:t>
            </a:r>
          </a:p>
          <a:p>
            <a:r>
              <a:rPr lang="en-US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HCQ </a:t>
            </a:r>
            <a:r>
              <a:rPr lang="fa-IR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200 mg daily</a:t>
            </a:r>
          </a:p>
          <a:p>
            <a:r>
              <a:rPr lang="en-US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Losartan</a:t>
            </a:r>
            <a:r>
              <a:rPr lang="fa-IR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50mg</a:t>
            </a:r>
            <a:r>
              <a:rPr lang="fa-IR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BD</a:t>
            </a:r>
          </a:p>
          <a:p>
            <a:r>
              <a:rPr lang="en-US" sz="3600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Cellcept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76994" y="457518"/>
            <a:ext cx="8987246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PH/E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66605" y="2034515"/>
            <a:ext cx="770708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BP=140/80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PR=119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RR=18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T=36.6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2800" b="1" dirty="0">
                <a:cs typeface="B Nazanin" panose="00000400000000000000" pitchFamily="2" charset="-78"/>
              </a:rPr>
              <a:t>ادم دوطرفه </a:t>
            </a:r>
            <a:r>
              <a:rPr lang="fa-IR" sz="2800" b="1" dirty="0" smtClean="0">
                <a:cs typeface="B Nazanin" panose="00000400000000000000" pitchFamily="2" charset="-78"/>
              </a:rPr>
              <a:t>اندام تحتانی </a:t>
            </a:r>
            <a:r>
              <a:rPr lang="en-US" sz="2800" b="1" dirty="0" smtClean="0">
                <a:cs typeface="B Nazanin" panose="00000400000000000000" pitchFamily="2" charset="-78"/>
              </a:rPr>
              <a:t>pitting 2+</a:t>
            </a:r>
            <a:endParaRPr lang="en-US" sz="2800" b="1" dirty="0">
              <a:cs typeface="B Nazanin" panose="00000400000000000000" pitchFamily="2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2800" b="1" dirty="0">
                <a:cs typeface="B Nazanin" panose="00000400000000000000" pitchFamily="2" charset="-78"/>
              </a:rPr>
              <a:t>تاکی کاردی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2800" b="1" dirty="0">
                <a:cs typeface="B Nazanin" panose="00000400000000000000" pitchFamily="2" charset="-78"/>
              </a:rPr>
              <a:t>پلاک قرمز روی دست و پا</a:t>
            </a:r>
            <a:r>
              <a:rPr lang="en-US" sz="2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welldefined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9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8777" y="1755003"/>
            <a:ext cx="80075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Cough</a:t>
            </a:r>
            <a:r>
              <a:rPr lang="en-US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fa-IR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endParaRPr lang="en-US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Dyspnea</a:t>
            </a:r>
            <a:r>
              <a:rPr lang="en-US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fa-IR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endParaRPr lang="en-US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Palpitation:+</a:t>
            </a:r>
            <a:endParaRPr lang="en-US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Heart: tachycardia</a:t>
            </a:r>
          </a:p>
          <a:p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Lung</a:t>
            </a:r>
            <a:r>
              <a:rPr lang="en-US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fa-IR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clear</a:t>
            </a:r>
            <a:endParaRPr lang="en-US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0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69325" y="444455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LAB DATA</a:t>
            </a:r>
            <a:endParaRPr lang="en-US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9508" y="1587455"/>
            <a:ext cx="89219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Hb= 12.9   </a:t>
            </a:r>
            <a:r>
              <a:rPr lang="en-US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Hct</a:t>
            </a: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=35.8</a:t>
            </a:r>
          </a:p>
          <a:p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WBC=6900  N=76.9   L=20 RBC=4.04</a:t>
            </a:r>
          </a:p>
          <a:p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PLT=95000  </a:t>
            </a:r>
          </a:p>
          <a:p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CRP=2+   ESR=57</a:t>
            </a:r>
          </a:p>
          <a:p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U/A=</a:t>
            </a:r>
            <a:r>
              <a:rPr lang="en-US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Prot</a:t>
            </a: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=2+</a:t>
            </a:r>
          </a:p>
          <a:p>
            <a:r>
              <a:rPr lang="en-US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Prot</a:t>
            </a: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/Cr= 244/33 =7.4</a:t>
            </a:r>
          </a:p>
        </p:txBody>
      </p:sp>
    </p:spTree>
    <p:extLst>
      <p:ext uri="{BB962C8B-B14F-4D97-AF65-F5344CB8AC3E}">
        <p14:creationId xmlns:p14="http://schemas.microsoft.com/office/powerpoint/2010/main" val="61912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2469" y="1977072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CPK=41    LDH=1206</a:t>
            </a:r>
          </a:p>
          <a:p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UREA=16    CR=0.7    BS=109</a:t>
            </a:r>
          </a:p>
          <a:p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AST=76    ALT=72    ALP=250</a:t>
            </a:r>
          </a:p>
          <a:p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Na=148    K=3.8   P=3.5     Ca=9</a:t>
            </a:r>
          </a:p>
          <a:p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Alb=3.5     Mg=2.2</a:t>
            </a:r>
          </a:p>
          <a:p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VBG           PH=7.43        Hco3=31.6     Pco2=46.8</a:t>
            </a:r>
          </a:p>
        </p:txBody>
      </p:sp>
    </p:spTree>
    <p:extLst>
      <p:ext uri="{BB962C8B-B14F-4D97-AF65-F5344CB8AC3E}">
        <p14:creationId xmlns:p14="http://schemas.microsoft.com/office/powerpoint/2010/main" val="33765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184765"/>
              </p:ext>
            </p:extLst>
          </p:nvPr>
        </p:nvGraphicFramePr>
        <p:xfrm>
          <a:off x="5215755" y="2793002"/>
          <a:ext cx="17414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3" imgW="1740960" imgH="513720" progId="Package">
                  <p:embed/>
                </p:oleObj>
              </mc:Choice>
              <mc:Fallback>
                <p:oleObj name="Packager Shell Object" showAsIcon="1" r:id="rId3" imgW="1740960" imgH="513720" progId="Package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5755" y="2793002"/>
                        <a:ext cx="1741487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2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9326" t="12500" r="16838" b="14583"/>
          <a:stretch>
            <a:fillRect/>
          </a:stretch>
        </p:blipFill>
        <p:spPr bwMode="auto">
          <a:xfrm>
            <a:off x="2299062" y="404949"/>
            <a:ext cx="8869681" cy="624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96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</TotalTime>
  <Words>141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 Nazanin</vt:lpstr>
      <vt:lpstr>Calibri</vt:lpstr>
      <vt:lpstr>Calibri Light</vt:lpstr>
      <vt:lpstr>Century Gothic</vt:lpstr>
      <vt:lpstr>Wingdings 3</vt:lpstr>
      <vt:lpstr>Wisp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MAXI-Vaio</dc:creator>
  <cp:lastModifiedBy>MAXI-Vaio</cp:lastModifiedBy>
  <cp:revision>9</cp:revision>
  <dcterms:created xsi:type="dcterms:W3CDTF">2020-05-15T13:35:21Z</dcterms:created>
  <dcterms:modified xsi:type="dcterms:W3CDTF">2020-05-15T16:18:06Z</dcterms:modified>
</cp:coreProperties>
</file>