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72" r:id="rId2"/>
    <p:sldId id="276" r:id="rId3"/>
    <p:sldId id="306" r:id="rId4"/>
    <p:sldId id="305" r:id="rId5"/>
    <p:sldId id="307" r:id="rId6"/>
    <p:sldId id="304" r:id="rId7"/>
    <p:sldId id="308" r:id="rId8"/>
    <p:sldId id="277" r:id="rId9"/>
    <p:sldId id="313" r:id="rId10"/>
    <p:sldId id="314" r:id="rId11"/>
    <p:sldId id="278" r:id="rId12"/>
    <p:sldId id="316" r:id="rId13"/>
    <p:sldId id="310" r:id="rId14"/>
    <p:sldId id="311" r:id="rId15"/>
    <p:sldId id="312" r:id="rId16"/>
    <p:sldId id="315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317" r:id="rId26"/>
    <p:sldId id="318" r:id="rId27"/>
    <p:sldId id="319" r:id="rId28"/>
    <p:sldId id="292" r:id="rId29"/>
    <p:sldId id="291" r:id="rId30"/>
    <p:sldId id="293" r:id="rId31"/>
    <p:sldId id="294" r:id="rId32"/>
    <p:sldId id="320" r:id="rId33"/>
    <p:sldId id="321" r:id="rId34"/>
    <p:sldId id="323" r:id="rId35"/>
    <p:sldId id="322" r:id="rId36"/>
    <p:sldId id="324" r:id="rId37"/>
    <p:sldId id="273" r:id="rId38"/>
    <p:sldId id="274" r:id="rId39"/>
    <p:sldId id="275" r:id="rId40"/>
    <p:sldId id="329" r:id="rId41"/>
    <p:sldId id="328" r:id="rId42"/>
    <p:sldId id="326" r:id="rId43"/>
    <p:sldId id="327" r:id="rId44"/>
    <p:sldId id="256" r:id="rId45"/>
    <p:sldId id="257" r:id="rId46"/>
    <p:sldId id="258" r:id="rId47"/>
    <p:sldId id="259" r:id="rId48"/>
    <p:sldId id="260" r:id="rId49"/>
    <p:sldId id="261" r:id="rId50"/>
    <p:sldId id="262" r:id="rId51"/>
    <p:sldId id="263" r:id="rId52"/>
    <p:sldId id="265" r:id="rId53"/>
    <p:sldId id="264" r:id="rId54"/>
    <p:sldId id="266" r:id="rId55"/>
    <p:sldId id="267" r:id="rId56"/>
    <p:sldId id="268" r:id="rId57"/>
    <p:sldId id="269" r:id="rId58"/>
    <p:sldId id="270" r:id="rId59"/>
    <p:sldId id="295" r:id="rId60"/>
    <p:sldId id="296" r:id="rId61"/>
    <p:sldId id="301" r:id="rId62"/>
    <p:sldId id="298" r:id="rId63"/>
    <p:sldId id="299" r:id="rId64"/>
    <p:sldId id="300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24DDB1A-A201-4AF0-86EA-1B00D8CD85F3}" type="datetimeFigureOut">
              <a:rPr lang="fa-IR" smtClean="0"/>
              <a:t>11/06/1443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3980F3E-7DCF-4E9B-95D3-B1E32C26180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845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0F3E-7DCF-4E9B-95D3-B1E32C261808}" type="slidenum">
              <a:rPr lang="fa-IR" smtClean="0"/>
              <a:t>52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57403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0F3E-7DCF-4E9B-95D3-B1E32C261808}" type="slidenum">
              <a:rPr lang="fa-IR" smtClean="0"/>
              <a:t>53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821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D93A-8E0B-4240-A1D4-D0C3F11E9FB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DC51-FDD5-4F65-AB95-7173A6BC4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8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D93A-8E0B-4240-A1D4-D0C3F11E9FB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DC51-FDD5-4F65-AB95-7173A6BC4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1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D93A-8E0B-4240-A1D4-D0C3F11E9FB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DC51-FDD5-4F65-AB95-7173A6BC4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5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D93A-8E0B-4240-A1D4-D0C3F11E9FB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DC51-FDD5-4F65-AB95-7173A6BC4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4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D93A-8E0B-4240-A1D4-D0C3F11E9FB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DC51-FDD5-4F65-AB95-7173A6BC4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6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D93A-8E0B-4240-A1D4-D0C3F11E9FB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DC51-FDD5-4F65-AB95-7173A6BC4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5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D93A-8E0B-4240-A1D4-D0C3F11E9FB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DC51-FDD5-4F65-AB95-7173A6BC4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2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D93A-8E0B-4240-A1D4-D0C3F11E9FB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DC51-FDD5-4F65-AB95-7173A6BC4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9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D93A-8E0B-4240-A1D4-D0C3F11E9FB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DC51-FDD5-4F65-AB95-7173A6BC4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8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D93A-8E0B-4240-A1D4-D0C3F11E9FB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DC51-FDD5-4F65-AB95-7173A6BC4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0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D93A-8E0B-4240-A1D4-D0C3F11E9FB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6DC51-FDD5-4F65-AB95-7173A6BC4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79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FD93A-8E0B-4240-A1D4-D0C3F11E9FB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6DC51-FDD5-4F65-AB95-7173A6BC4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6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8787C7-14F9-4BE2-ABDD-4B83584B1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6" y="476672"/>
            <a:ext cx="8928992" cy="3600400"/>
          </a:xfrm>
        </p:spPr>
        <p:txBody>
          <a:bodyPr>
            <a:normAutofit/>
          </a:bodyPr>
          <a:lstStyle/>
          <a:p>
            <a:pPr rtl="1"/>
            <a:r>
              <a:rPr lang="fa-IR" sz="4000" b="1" dirty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بنام </a:t>
            </a:r>
            <a:r>
              <a:rPr lang="fa-IR" sz="4000" b="1" dirty="0" smtClean="0">
                <a:solidFill>
                  <a:prstClr val="black"/>
                </a:solidFill>
                <a:latin typeface="Calibri"/>
                <a:cs typeface="B Nazanin" panose="00000400000000000000" pitchFamily="2" charset="-78"/>
              </a:rPr>
              <a:t>خدا </a:t>
            </a:r>
            <a:r>
              <a:rPr lang="fa-IR" sz="40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/>
            </a:r>
            <a:br>
              <a:rPr lang="fa-IR" sz="40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</a:br>
            <a:r>
              <a:rPr kumimoji="0" lang="fa-I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نحوه برخورد با خانم </a:t>
            </a: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باردار30 </a:t>
            </a:r>
            <a:r>
              <a:rPr kumimoji="0" lang="fa-I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B Nazanin" panose="00000400000000000000" pitchFamily="2" charset="-78"/>
              </a:rPr>
              <a:t>ساله مراجعه کننده جهت دریافت  مراقبتهای حین بارداری  از دیدگاه پزشکی خانواده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FB0143-67BA-4029-98BD-9C54B3E27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4293096"/>
            <a:ext cx="8928992" cy="2376264"/>
          </a:xfrm>
        </p:spPr>
        <p:txBody>
          <a:bodyPr/>
          <a:lstStyle/>
          <a:p>
            <a:pPr marL="0" indent="0" algn="ctr" rtl="1">
              <a:buNone/>
            </a:pPr>
            <a:endParaRPr lang="fa-IR" sz="2800" b="1" dirty="0"/>
          </a:p>
          <a:p>
            <a:pPr marL="0" indent="0" algn="ctr" rtl="1">
              <a:buNone/>
            </a:pPr>
            <a:r>
              <a:rPr lang="fa-IR" sz="2800" b="1" dirty="0">
                <a:cs typeface="B Nazanin" panose="00000400000000000000" pitchFamily="2" charset="-78"/>
              </a:rPr>
              <a:t>استاد راهنما: سرکار خانم دکتر عبادتی عضو هیات علمی پزشکی خانواده </a:t>
            </a:r>
          </a:p>
          <a:p>
            <a:pPr marL="0" indent="0" algn="ctr" rtl="1">
              <a:buNone/>
            </a:pPr>
            <a:r>
              <a:rPr lang="fa-IR" sz="2800" b="1" dirty="0">
                <a:cs typeface="B Nazanin" panose="00000400000000000000" pitchFamily="2" charset="-78"/>
              </a:rPr>
              <a:t>ارایه دهنده: کورش فرزین دستیار تخصصی پزشکی خانواده</a:t>
            </a:r>
          </a:p>
          <a:p>
            <a:pPr marL="0" indent="0" algn="ctr" rtl="1">
              <a:buNone/>
            </a:pPr>
            <a:r>
              <a:rPr lang="fa-IR" sz="2800" b="1" dirty="0">
                <a:cs typeface="B Nazanin" panose="00000400000000000000" pitchFamily="2" charset="-78"/>
              </a:rPr>
              <a:t>25 دی 1400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3159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1" y="1131570"/>
            <a:ext cx="8856617" cy="46830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74820" y="1131570"/>
            <a:ext cx="535578" cy="2449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5594169" y="1131570"/>
            <a:ext cx="535578" cy="2449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1923505" y="1131570"/>
            <a:ext cx="535578" cy="2449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187624" y="1844824"/>
            <a:ext cx="3087196" cy="3722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 flipV="1">
            <a:off x="1044887" y="1107028"/>
            <a:ext cx="777524" cy="2694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30876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47BEA-A749-43C8-8B9A-CA6860754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064896" cy="5544616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ع</a:t>
            </a:r>
            <a:r>
              <a:rPr lang="fa-IR" dirty="0" smtClean="0">
                <a:cs typeface="B Nazanin" panose="00000400000000000000" pitchFamily="2" charset="-78"/>
              </a:rPr>
              <a:t>لایم </a:t>
            </a:r>
            <a:r>
              <a:rPr lang="fa-IR" dirty="0">
                <a:cs typeface="B Nazanin" panose="00000400000000000000" pitchFamily="2" charset="-78"/>
              </a:rPr>
              <a:t>حیاتی </a:t>
            </a:r>
            <a:r>
              <a:rPr lang="en-US" dirty="0" smtClean="0">
                <a:cs typeface="B Nazanin" panose="00000400000000000000" pitchFamily="2" charset="-78"/>
              </a:rPr>
              <a:t>T=36/5 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>
                <a:cs typeface="B Nazanin" panose="00000400000000000000" pitchFamily="2" charset="-78"/>
              </a:rPr>
              <a:t>RR=18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BP=100/70  PR=87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   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endParaRPr lang="fa-IR" dirty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د</a:t>
            </a:r>
            <a:r>
              <a:rPr lang="fa-IR" dirty="0" smtClean="0">
                <a:cs typeface="B Nazanin" panose="00000400000000000000" pitchFamily="2" charset="-78"/>
              </a:rPr>
              <a:t>ر </a:t>
            </a:r>
            <a:r>
              <a:rPr lang="fa-IR" dirty="0">
                <a:cs typeface="B Nazanin" panose="00000400000000000000" pitchFamily="2" charset="-78"/>
              </a:rPr>
              <a:t>معاینه سرو گردن اسکلرا </a:t>
            </a:r>
            <a:r>
              <a:rPr lang="fa-IR" dirty="0" smtClean="0">
                <a:cs typeface="B Nazanin" panose="00000400000000000000" pitchFamily="2" charset="-78"/>
              </a:rPr>
              <a:t>کمی ایکتریک بود. توده گردنی </a:t>
            </a:r>
            <a:r>
              <a:rPr lang="fa-IR" dirty="0">
                <a:cs typeface="B Nazanin" panose="00000400000000000000" pitchFamily="2" charset="-78"/>
              </a:rPr>
              <a:t>قابل لمس </a:t>
            </a:r>
            <a:r>
              <a:rPr lang="fa-IR" dirty="0" smtClean="0">
                <a:cs typeface="B Nazanin" panose="00000400000000000000" pitchFamily="2" charset="-78"/>
              </a:rPr>
              <a:t>نبود. صورت این نوجوان آکنه داشت که مادرش اظهار داشت که به علت بلوغ وی است. </a:t>
            </a: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ق</a:t>
            </a:r>
            <a:r>
              <a:rPr lang="fa-IR" dirty="0" smtClean="0">
                <a:cs typeface="B Nazanin" panose="00000400000000000000" pitchFamily="2" charset="-78"/>
              </a:rPr>
              <a:t>لب </a:t>
            </a:r>
            <a:r>
              <a:rPr lang="fa-IR" dirty="0">
                <a:cs typeface="B Nazanin" panose="00000400000000000000" pitchFamily="2" charset="-78"/>
              </a:rPr>
              <a:t>و ریه نرمال است یافته غیر طبیعی نداشت </a:t>
            </a:r>
            <a:r>
              <a:rPr lang="en-US" dirty="0" smtClean="0">
                <a:cs typeface="B Nazanin" panose="00000400000000000000" pitchFamily="2" charset="-78"/>
              </a:rPr>
              <a:t>.</a:t>
            </a: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د</a:t>
            </a:r>
            <a:r>
              <a:rPr lang="fa-IR" dirty="0" smtClean="0">
                <a:cs typeface="B Nazanin" panose="00000400000000000000" pitchFamily="2" charset="-78"/>
              </a:rPr>
              <a:t>ر </a:t>
            </a:r>
            <a:r>
              <a:rPr lang="fa-IR" dirty="0">
                <a:cs typeface="B Nazanin" panose="00000400000000000000" pitchFamily="2" charset="-78"/>
              </a:rPr>
              <a:t>شکم ارگانومگالی تندرنس و توده ای قابل لمس </a:t>
            </a:r>
            <a:r>
              <a:rPr lang="fa-IR" dirty="0" smtClean="0">
                <a:cs typeface="B Nazanin" panose="00000400000000000000" pitchFamily="2" charset="-78"/>
              </a:rPr>
              <a:t>نبود</a:t>
            </a:r>
            <a:r>
              <a:rPr lang="en-US" dirty="0" smtClean="0">
                <a:cs typeface="B Nazanin" panose="00000400000000000000" pitchFamily="2" charset="-78"/>
              </a:rPr>
              <a:t>.</a:t>
            </a: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پ</a:t>
            </a:r>
            <a:r>
              <a:rPr lang="fa-IR" dirty="0" smtClean="0">
                <a:cs typeface="B Nazanin" panose="00000400000000000000" pitchFamily="2" charset="-78"/>
              </a:rPr>
              <a:t>وست </a:t>
            </a:r>
            <a:r>
              <a:rPr lang="fa-IR" dirty="0">
                <a:cs typeface="B Nazanin" panose="00000400000000000000" pitchFamily="2" charset="-78"/>
              </a:rPr>
              <a:t>مختصری ایکتریک به نظر می رسید و یافته دیگری </a:t>
            </a:r>
            <a:r>
              <a:rPr lang="fa-IR" dirty="0" smtClean="0">
                <a:cs typeface="B Nazanin" panose="00000400000000000000" pitchFamily="2" charset="-78"/>
              </a:rPr>
              <a:t>نداشت.</a:t>
            </a: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اندامها </a:t>
            </a:r>
            <a:r>
              <a:rPr lang="fa-IR" dirty="0">
                <a:cs typeface="B Nazanin" panose="00000400000000000000" pitchFamily="2" charset="-78"/>
              </a:rPr>
              <a:t>: نرمال بدون </a:t>
            </a:r>
            <a:r>
              <a:rPr lang="fa-IR" dirty="0" smtClean="0">
                <a:cs typeface="B Nazanin" panose="00000400000000000000" pitchFamily="2" charset="-78"/>
              </a:rPr>
              <a:t>دفورمیتی </a:t>
            </a:r>
            <a:r>
              <a:rPr lang="fa-IR" dirty="0">
                <a:cs typeface="B Nazanin" panose="00000400000000000000" pitchFamily="2" charset="-78"/>
              </a:rPr>
              <a:t>ادم و تندرنس 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ج</a:t>
            </a:r>
            <a:r>
              <a:rPr lang="fa-IR" dirty="0" smtClean="0">
                <a:cs typeface="B Nazanin" panose="00000400000000000000" pitchFamily="2" charset="-78"/>
              </a:rPr>
              <a:t>هت </a:t>
            </a:r>
            <a:r>
              <a:rPr lang="fa-IR" dirty="0">
                <a:cs typeface="B Nazanin" panose="00000400000000000000" pitchFamily="2" charset="-78"/>
              </a:rPr>
              <a:t>بیمار آزمایشات اولیه در خواست شد</a:t>
            </a:r>
          </a:p>
        </p:txBody>
      </p:sp>
    </p:spTree>
    <p:extLst>
      <p:ext uri="{BB962C8B-B14F-4D97-AF65-F5344CB8AC3E}">
        <p14:creationId xmlns:p14="http://schemas.microsoft.com/office/powerpoint/2010/main" val="228310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1386296"/>
            <a:ext cx="8748848" cy="43009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38106" y="1693273"/>
            <a:ext cx="470263" cy="244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5737860" y="1693273"/>
            <a:ext cx="470263" cy="244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1187625" y="1693273"/>
            <a:ext cx="1335140" cy="244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4570366" y="2826476"/>
            <a:ext cx="563337" cy="24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769075" y="2170065"/>
            <a:ext cx="1004208" cy="3722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6986995" y="4694463"/>
            <a:ext cx="1301388" cy="3722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7109194" y="2795450"/>
            <a:ext cx="563337" cy="24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 flipV="1">
            <a:off x="1535682" y="2829992"/>
            <a:ext cx="777524" cy="269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2390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20688"/>
            <a:ext cx="892899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885698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1296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2" y="1513659"/>
            <a:ext cx="8925197" cy="384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24643" y="1859826"/>
            <a:ext cx="1327514" cy="1803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4438108" y="1859825"/>
            <a:ext cx="538844" cy="244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5718268" y="1859825"/>
            <a:ext cx="538844" cy="244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4560570" y="2993028"/>
            <a:ext cx="612322" cy="24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7200901" y="2993028"/>
            <a:ext cx="731519" cy="24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224643" y="4018460"/>
            <a:ext cx="519249" cy="3722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818120" y="4305845"/>
            <a:ext cx="529046" cy="3265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744583" y="2295796"/>
            <a:ext cx="1107077" cy="45230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 flipV="1">
            <a:off x="1551747" y="3003567"/>
            <a:ext cx="777524" cy="269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2942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EDCD2-A76F-4200-ACF4-DE8EB2CD6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496944" cy="6624735"/>
          </a:xfrm>
        </p:spPr>
      </p:pic>
      <p:sp>
        <p:nvSpPr>
          <p:cNvPr id="3" name="Rectangle 2"/>
          <p:cNvSpPr/>
          <p:nvPr/>
        </p:nvSpPr>
        <p:spPr>
          <a:xfrm>
            <a:off x="3779912" y="1772816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2267744" y="2107138"/>
            <a:ext cx="936104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7164288" y="2107138"/>
            <a:ext cx="1296144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90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CDEBC0-27F8-419B-A09A-3A3100BD9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04"/>
            <a:ext cx="8784976" cy="6552728"/>
          </a:xfrm>
        </p:spPr>
      </p:pic>
      <p:sp>
        <p:nvSpPr>
          <p:cNvPr id="3" name="Rectangle 2"/>
          <p:cNvSpPr/>
          <p:nvPr/>
        </p:nvSpPr>
        <p:spPr>
          <a:xfrm>
            <a:off x="2267744" y="2107138"/>
            <a:ext cx="936104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79912" y="1748167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516216" y="2080498"/>
            <a:ext cx="108012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647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A7D0F5-B214-46FF-BA8E-D71AAA8CF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84976" cy="6336704"/>
          </a:xfrm>
        </p:spPr>
      </p:pic>
      <p:sp>
        <p:nvSpPr>
          <p:cNvPr id="3" name="Rectangle 2"/>
          <p:cNvSpPr/>
          <p:nvPr/>
        </p:nvSpPr>
        <p:spPr>
          <a:xfrm>
            <a:off x="6444208" y="3248980"/>
            <a:ext cx="7200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1691680" y="3076422"/>
            <a:ext cx="936104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174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D2D81-854F-43DC-B0BA-FABF045BF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44824"/>
            <a:ext cx="8352928" cy="2971181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خانم </a:t>
            </a:r>
            <a:r>
              <a:rPr lang="fa-IR" dirty="0" smtClean="0">
                <a:cs typeface="B Nazanin" panose="00000400000000000000" pitchFamily="2" charset="-78"/>
              </a:rPr>
              <a:t>30 </a:t>
            </a:r>
            <a:r>
              <a:rPr lang="fa-IR" dirty="0">
                <a:cs typeface="B Nazanin" panose="00000400000000000000" pitchFamily="2" charset="-78"/>
              </a:rPr>
              <a:t>ساله دارای </a:t>
            </a:r>
            <a:r>
              <a:rPr lang="fa-IR" dirty="0" smtClean="0">
                <a:cs typeface="B Nazanin" panose="00000400000000000000" pitchFamily="2" charset="-78"/>
              </a:rPr>
              <a:t>یک </a:t>
            </a:r>
            <a:r>
              <a:rPr lang="fa-IR" dirty="0">
                <a:cs typeface="B Nazanin" panose="00000400000000000000" pitchFamily="2" charset="-78"/>
              </a:rPr>
              <a:t>فرزند </a:t>
            </a:r>
            <a:r>
              <a:rPr lang="fa-IR" dirty="0" smtClean="0">
                <a:cs typeface="B Nazanin" panose="00000400000000000000" pitchFamily="2" charset="-78"/>
              </a:rPr>
              <a:t>پسر 13 </a:t>
            </a:r>
            <a:r>
              <a:rPr lang="fa-IR" dirty="0">
                <a:cs typeface="B Nazanin" panose="00000400000000000000" pitchFamily="2" charset="-78"/>
              </a:rPr>
              <a:t>ساله </a:t>
            </a:r>
            <a:r>
              <a:rPr lang="fa-IR" dirty="0" smtClean="0">
                <a:cs typeface="B Nazanin" panose="00000400000000000000" pitchFamily="2" charset="-78"/>
              </a:rPr>
              <a:t>جهت </a:t>
            </a:r>
            <a:r>
              <a:rPr lang="fa-IR" dirty="0">
                <a:cs typeface="B Nazanin" panose="00000400000000000000" pitchFamily="2" charset="-78"/>
              </a:rPr>
              <a:t>دریافت مراقبت های بارداری </a:t>
            </a:r>
            <a:r>
              <a:rPr lang="fa-IR" dirty="0" smtClean="0">
                <a:cs typeface="B Nazanin" panose="00000400000000000000" pitchFamily="2" charset="-78"/>
              </a:rPr>
              <a:t>به علت اختلال در آزمایش تیرویید( </a:t>
            </a:r>
            <a:r>
              <a:rPr lang="en-US" dirty="0" smtClean="0">
                <a:cs typeface="B Nazanin" panose="00000400000000000000" pitchFamily="2" charset="-78"/>
              </a:rPr>
              <a:t>TSH</a:t>
            </a:r>
            <a:r>
              <a:rPr lang="fa-IR" dirty="0" smtClean="0">
                <a:cs typeface="B Nazanin" panose="00000400000000000000" pitchFamily="2" charset="-78"/>
              </a:rPr>
              <a:t> بالا) توسط ماما مرکز </a:t>
            </a:r>
            <a:r>
              <a:rPr lang="fa-IR" dirty="0">
                <a:cs typeface="B Nazanin" panose="00000400000000000000" pitchFamily="2" charset="-78"/>
              </a:rPr>
              <a:t>جامع سلامت امام محمد باقر </a:t>
            </a:r>
            <a:r>
              <a:rPr lang="fa-IR" dirty="0" smtClean="0">
                <a:cs typeface="B Nazanin" panose="00000400000000000000" pitchFamily="2" charset="-78"/>
              </a:rPr>
              <a:t>(ع) به </a:t>
            </a:r>
            <a:r>
              <a:rPr lang="fa-IR" dirty="0">
                <a:cs typeface="B Nazanin" panose="00000400000000000000" pitchFamily="2" charset="-78"/>
              </a:rPr>
              <a:t>پزشک ارجاع شده است </a:t>
            </a:r>
            <a:r>
              <a:rPr lang="fa-IR" dirty="0" smtClean="0">
                <a:cs typeface="B Nazanin" panose="00000400000000000000" pitchFamily="2" charset="-78"/>
              </a:rPr>
              <a:t>. وی تحت درمان با قرص لووتیروکسین 100 میکروگرم هرروز یک عدد بود ولی </a:t>
            </a:r>
            <a:r>
              <a:rPr lang="en-US" dirty="0" smtClean="0">
                <a:cs typeface="B Nazanin" panose="00000400000000000000" pitchFamily="2" charset="-78"/>
              </a:rPr>
              <a:t>TSH</a:t>
            </a:r>
            <a:r>
              <a:rPr lang="fa-IR" dirty="0" smtClean="0">
                <a:cs typeface="B Nazanin" panose="00000400000000000000" pitchFamily="2" charset="-78"/>
              </a:rPr>
              <a:t> بیشتر از 2/5 بود. 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19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B2B47F-D98D-4C59-B4BC-1C6687654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3" cy="6552728"/>
          </a:xfrm>
        </p:spPr>
      </p:pic>
      <p:sp>
        <p:nvSpPr>
          <p:cNvPr id="3" name="Rectangle 2"/>
          <p:cNvSpPr/>
          <p:nvPr/>
        </p:nvSpPr>
        <p:spPr>
          <a:xfrm>
            <a:off x="4499992" y="332656"/>
            <a:ext cx="792088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9793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6E9E65-D3DC-4C3C-BF45-A7E5148A0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56984" cy="6552727"/>
          </a:xfrm>
        </p:spPr>
      </p:pic>
      <p:sp>
        <p:nvSpPr>
          <p:cNvPr id="3" name="Rectangle 2"/>
          <p:cNvSpPr/>
          <p:nvPr/>
        </p:nvSpPr>
        <p:spPr>
          <a:xfrm>
            <a:off x="4427984" y="764704"/>
            <a:ext cx="792088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267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7BD8DC-831F-4E68-A313-97FDD8621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8928991" cy="6696744"/>
          </a:xfrm>
        </p:spPr>
      </p:pic>
      <p:sp>
        <p:nvSpPr>
          <p:cNvPr id="3" name="Rectangle 2"/>
          <p:cNvSpPr/>
          <p:nvPr/>
        </p:nvSpPr>
        <p:spPr>
          <a:xfrm>
            <a:off x="4283968" y="620688"/>
            <a:ext cx="792088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328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795E61-53F8-4D73-8B56-5B19FA997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06" cy="6858000"/>
          </a:xfrm>
        </p:spPr>
      </p:pic>
      <p:sp>
        <p:nvSpPr>
          <p:cNvPr id="3" name="Rectangle 2"/>
          <p:cNvSpPr/>
          <p:nvPr/>
        </p:nvSpPr>
        <p:spPr>
          <a:xfrm>
            <a:off x="1907704" y="260648"/>
            <a:ext cx="936104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2051720" y="5373216"/>
            <a:ext cx="2088232" cy="360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400ADB-CFDE-4D5E-809F-A1F7FAA04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928992" cy="6624736"/>
          </a:xfrm>
        </p:spPr>
      </p:pic>
      <p:sp>
        <p:nvSpPr>
          <p:cNvPr id="3" name="Rectangle 2"/>
          <p:cNvSpPr/>
          <p:nvPr/>
        </p:nvSpPr>
        <p:spPr>
          <a:xfrm>
            <a:off x="5940152" y="2276872"/>
            <a:ext cx="936104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1403648" y="2226180"/>
            <a:ext cx="936104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4371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8" y="1425484"/>
            <a:ext cx="8905604" cy="39580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7281" y="1801042"/>
            <a:ext cx="1391193" cy="244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4477295" y="1801042"/>
            <a:ext cx="470263" cy="244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5770517" y="1801042"/>
            <a:ext cx="470263" cy="244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4575266" y="3071405"/>
            <a:ext cx="558437" cy="24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7197633" y="3071405"/>
            <a:ext cx="470263" cy="24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695598" y="2285999"/>
            <a:ext cx="1107077" cy="45230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1097281" y="4145823"/>
            <a:ext cx="1254035" cy="3722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 flipV="1">
            <a:off x="1519958" y="3145672"/>
            <a:ext cx="777524" cy="269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178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" y="1396092"/>
            <a:ext cx="8866414" cy="40462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1639" y="1801042"/>
            <a:ext cx="1205821" cy="244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4589962" y="1801042"/>
            <a:ext cx="421277" cy="244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5799909" y="1801042"/>
            <a:ext cx="470263" cy="24492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4589961" y="3153047"/>
            <a:ext cx="553539" cy="24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7210697" y="3174273"/>
            <a:ext cx="470263" cy="24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 flipV="1">
            <a:off x="1595834" y="3216877"/>
            <a:ext cx="777524" cy="269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252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9" y="1141367"/>
            <a:ext cx="8866415" cy="43499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2568" y="1467939"/>
            <a:ext cx="538844" cy="244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5515792" y="1467939"/>
            <a:ext cx="555172" cy="244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740434" y="2968535"/>
            <a:ext cx="1900646" cy="2522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115616" y="1467939"/>
            <a:ext cx="1318975" cy="244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9056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06"/>
            <a:ext cx="9114268" cy="6697662"/>
          </a:xfrm>
        </p:spPr>
      </p:pic>
      <p:sp>
        <p:nvSpPr>
          <p:cNvPr id="3" name="Rectangle 2"/>
          <p:cNvSpPr/>
          <p:nvPr/>
        </p:nvSpPr>
        <p:spPr>
          <a:xfrm>
            <a:off x="7380312" y="332656"/>
            <a:ext cx="1008112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934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FD6CAC-FA97-4A9D-99BB-5FE1BBC71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784975" cy="6624736"/>
          </a:xfrm>
        </p:spPr>
      </p:pic>
      <p:sp>
        <p:nvSpPr>
          <p:cNvPr id="4" name="Rectangle 3"/>
          <p:cNvSpPr/>
          <p:nvPr/>
        </p:nvSpPr>
        <p:spPr>
          <a:xfrm>
            <a:off x="1547664" y="1916832"/>
            <a:ext cx="1254035" cy="16561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915817" y="5342772"/>
            <a:ext cx="1224136" cy="12241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5724128" y="476672"/>
            <a:ext cx="2952328" cy="180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</a:rPr>
              <a:t>یک ماه پس از شروع درمان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75855" y="260648"/>
            <a:ext cx="1224136" cy="7252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444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39" y="1268760"/>
            <a:ext cx="8925461" cy="4457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82342" y="1565910"/>
            <a:ext cx="620486" cy="244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4330336" y="1565910"/>
            <a:ext cx="620486" cy="244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560570" y="2718707"/>
            <a:ext cx="620486" cy="24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898822" y="2718707"/>
            <a:ext cx="620486" cy="24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724988" y="2003516"/>
            <a:ext cx="1048296" cy="4604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1331640" y="1617222"/>
            <a:ext cx="1366002" cy="244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1910443" y="2841171"/>
            <a:ext cx="620486" cy="24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0421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15888"/>
            <a:ext cx="8496944" cy="6626225"/>
          </a:xfrm>
        </p:spPr>
      </p:pic>
      <p:sp>
        <p:nvSpPr>
          <p:cNvPr id="4" name="Rectangle 3"/>
          <p:cNvSpPr/>
          <p:nvPr/>
        </p:nvSpPr>
        <p:spPr>
          <a:xfrm>
            <a:off x="5796136" y="1268760"/>
            <a:ext cx="936104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0986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480720"/>
          </a:xfrm>
        </p:spPr>
      </p:pic>
      <p:sp>
        <p:nvSpPr>
          <p:cNvPr id="3" name="Rectangle 2"/>
          <p:cNvSpPr/>
          <p:nvPr/>
        </p:nvSpPr>
        <p:spPr>
          <a:xfrm>
            <a:off x="827584" y="215961"/>
            <a:ext cx="936104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11560" y="1412776"/>
            <a:ext cx="4968552" cy="1152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 rot="20689502">
            <a:off x="3671900" y="5013176"/>
            <a:ext cx="2268252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3162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5" y="1396093"/>
            <a:ext cx="8866414" cy="40462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9633" y="1801042"/>
            <a:ext cx="1277828" cy="244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4589962" y="1801042"/>
            <a:ext cx="421277" cy="244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5799909" y="1801042"/>
            <a:ext cx="470263" cy="244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4589961" y="3153047"/>
            <a:ext cx="553539" cy="24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7210697" y="3174273"/>
            <a:ext cx="470263" cy="24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 flipV="1">
            <a:off x="1595834" y="3174273"/>
            <a:ext cx="777524" cy="269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474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6" y="1396093"/>
            <a:ext cx="8876212" cy="41539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7625" y="1781449"/>
            <a:ext cx="1330242" cy="21390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4447903" y="1781448"/>
            <a:ext cx="470263" cy="24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5750923" y="1750425"/>
            <a:ext cx="470263" cy="24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4447903" y="3084468"/>
            <a:ext cx="705394" cy="24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7181305" y="3084468"/>
            <a:ext cx="470263" cy="24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 flipV="1">
            <a:off x="1463984" y="3084468"/>
            <a:ext cx="777524" cy="269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0547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6514" y="980731"/>
            <a:ext cx="4752533" cy="41764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0ADAF-E2DB-4D4C-9E9D-AB3F46CE01BE}"/>
              </a:ext>
            </a:extLst>
          </p:cNvPr>
          <p:cNvSpPr txBox="1">
            <a:spLocks/>
          </p:cNvSpPr>
          <p:nvPr/>
        </p:nvSpPr>
        <p:spPr>
          <a:xfrm>
            <a:off x="4788024" y="908720"/>
            <a:ext cx="3960440" cy="45365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Font typeface="Arial" panose="020B0604020202020204" pitchFamily="34" charset="0"/>
              <a:buNone/>
            </a:pPr>
            <a:r>
              <a:rPr lang="fa-IR" dirty="0" smtClean="0">
                <a:cs typeface="B Nazanin" panose="00000400000000000000" pitchFamily="2" charset="-78"/>
              </a:rPr>
              <a:t>مادر کودک بارها جهت مشورت و دریافت اطلاعات در مورد بیماری کودک خود مراجعه کرده است. </a:t>
            </a:r>
          </a:p>
          <a:p>
            <a:pPr marL="0" indent="0" algn="just" rtl="1">
              <a:buFont typeface="Arial" panose="020B0604020202020204" pitchFamily="34" charset="0"/>
              <a:buNone/>
            </a:pPr>
            <a:r>
              <a:rPr lang="fa-IR" dirty="0" smtClean="0">
                <a:cs typeface="B Nazanin" panose="00000400000000000000" pitchFamily="2" charset="-78"/>
              </a:rPr>
              <a:t>در مورد مطالبی که در اینترنت در مورد این بیماری خوانده است و پروگنوز بیماری کودکش سوال پرسیده است.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637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6" y="1386296"/>
            <a:ext cx="8876212" cy="41735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9632" y="1791245"/>
            <a:ext cx="1346409" cy="244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4604658" y="3045279"/>
            <a:ext cx="558437" cy="24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7138852" y="3048545"/>
            <a:ext cx="558437" cy="24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4434841" y="1791245"/>
            <a:ext cx="558437" cy="244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5708470" y="1791245"/>
            <a:ext cx="558437" cy="244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 flipV="1">
            <a:off x="1583588" y="3121330"/>
            <a:ext cx="777524" cy="269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6830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553" y="1983922"/>
            <a:ext cx="2635431" cy="25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6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488BF-8D5E-443B-9639-5E72628BD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9674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Family physicians duty:</a:t>
            </a:r>
          </a:p>
          <a:p>
            <a:r>
              <a:rPr lang="en-US" dirty="0"/>
              <a:t>continuing </a:t>
            </a:r>
          </a:p>
          <a:p>
            <a:r>
              <a:rPr lang="en-US" dirty="0"/>
              <a:t>comprehensive medical care</a:t>
            </a:r>
          </a:p>
          <a:p>
            <a:r>
              <a:rPr lang="en-US" dirty="0"/>
              <a:t>health maintenance or care</a:t>
            </a:r>
          </a:p>
          <a:p>
            <a:r>
              <a:rPr lang="en-US" dirty="0"/>
              <a:t>preventive services</a:t>
            </a:r>
          </a:p>
          <a:p>
            <a:r>
              <a:rPr lang="en-US" b="1" dirty="0">
                <a:solidFill>
                  <a:srgbClr val="FF0000"/>
                </a:solidFill>
              </a:rPr>
              <a:t>Primary health care</a:t>
            </a:r>
          </a:p>
          <a:p>
            <a:r>
              <a:rPr lang="en-US" dirty="0"/>
              <a:t>accessible</a:t>
            </a:r>
          </a:p>
          <a:p>
            <a:r>
              <a:rPr lang="en-US" dirty="0"/>
              <a:t>comprehensive</a:t>
            </a:r>
          </a:p>
          <a:p>
            <a:r>
              <a:rPr lang="en-US" dirty="0"/>
              <a:t>coordinated</a:t>
            </a:r>
          </a:p>
          <a:p>
            <a:r>
              <a:rPr lang="en-US" dirty="0"/>
              <a:t>continuing</a:t>
            </a:r>
            <a:endParaRPr lang="fa-I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5EE01-F026-41D7-B3E5-F3D4D33D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9674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 addition to diagnosis and treatment of acute and chronic illnesses, primary care includes</a:t>
            </a:r>
          </a:p>
          <a:p>
            <a:r>
              <a:rPr lang="en-US" dirty="0"/>
              <a:t>health promotion</a:t>
            </a:r>
          </a:p>
          <a:p>
            <a:r>
              <a:rPr lang="en-US" dirty="0"/>
              <a:t>disease prevention</a:t>
            </a:r>
          </a:p>
          <a:p>
            <a:r>
              <a:rPr lang="en-US" dirty="0"/>
              <a:t>health maintenance</a:t>
            </a:r>
          </a:p>
          <a:p>
            <a:r>
              <a:rPr lang="en-US" dirty="0"/>
              <a:t>counseling</a:t>
            </a:r>
          </a:p>
          <a:p>
            <a:r>
              <a:rPr lang="en-US" dirty="0"/>
              <a:t>patient education</a:t>
            </a:r>
          </a:p>
        </p:txBody>
      </p:sp>
    </p:spTree>
    <p:extLst>
      <p:ext uri="{BB962C8B-B14F-4D97-AF65-F5344CB8AC3E}">
        <p14:creationId xmlns:p14="http://schemas.microsoft.com/office/powerpoint/2010/main" val="14940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89727-05A1-4693-8256-6B3C7E439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primary care is the backbone of the health care system </a:t>
            </a:r>
          </a:p>
          <a:p>
            <a:r>
              <a:rPr lang="en-US" dirty="0"/>
              <a:t>1. First-contact care. </a:t>
            </a:r>
          </a:p>
          <a:p>
            <a:r>
              <a:rPr lang="en-US" dirty="0"/>
              <a:t>2. Continuity. </a:t>
            </a:r>
          </a:p>
          <a:p>
            <a:r>
              <a:rPr lang="en-US" dirty="0"/>
              <a:t>3. Comprehensive care, </a:t>
            </a:r>
          </a:p>
          <a:p>
            <a:r>
              <a:rPr lang="en-US" dirty="0"/>
              <a:t>4. Coordinative function </a:t>
            </a:r>
          </a:p>
          <a:p>
            <a:r>
              <a:rPr lang="en-US" dirty="0"/>
              <a:t>5. Continuing </a:t>
            </a:r>
          </a:p>
          <a:p>
            <a:r>
              <a:rPr lang="en-US" dirty="0"/>
              <a:t>6. Highly personalized type of care.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16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553" y="1983922"/>
            <a:ext cx="2635431" cy="25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553" y="1983922"/>
            <a:ext cx="2635431" cy="25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813690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9F60"/>
                </a:solidFill>
              </a:rPr>
              <a:t>Patterns of clinical presentation</a:t>
            </a: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Autoimmune hepatitis has a variety of clinical phenotypes; therefore, it is included in </a:t>
            </a:r>
            <a:r>
              <a:rPr lang="en-US" sz="2000" dirty="0" smtClean="0">
                <a:solidFill>
                  <a:srgbClr val="000000"/>
                </a:solidFill>
              </a:rPr>
              <a:t>the differential </a:t>
            </a:r>
            <a:r>
              <a:rPr lang="en-US" sz="2000" dirty="0">
                <a:solidFill>
                  <a:srgbClr val="000000"/>
                </a:solidFill>
              </a:rPr>
              <a:t>diagnosis for patients with abnormal liver biochemical tests, acute </a:t>
            </a:r>
            <a:r>
              <a:rPr lang="en-US" sz="2000" dirty="0" smtClean="0">
                <a:solidFill>
                  <a:srgbClr val="000000"/>
                </a:solidFill>
              </a:rPr>
              <a:t>hepatitis, cirrhosis</a:t>
            </a:r>
            <a:r>
              <a:rPr lang="en-US" sz="2000" dirty="0">
                <a:solidFill>
                  <a:srgbClr val="000000"/>
                </a:solidFill>
              </a:rPr>
              <a:t>, or acute liver failure 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en-US" sz="2000" dirty="0">
              <a:solidFill>
                <a:srgbClr val="0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It </a:t>
            </a:r>
            <a:r>
              <a:rPr lang="en-US" sz="2000" dirty="0">
                <a:solidFill>
                  <a:srgbClr val="000000"/>
                </a:solidFill>
              </a:rPr>
              <a:t>may present as either an acute or chronic disease with </a:t>
            </a:r>
            <a:r>
              <a:rPr lang="en-US" sz="2000" dirty="0" smtClean="0">
                <a:solidFill>
                  <a:srgbClr val="000000"/>
                </a:solidFill>
              </a:rPr>
              <a:t>a fluctuating </a:t>
            </a:r>
            <a:r>
              <a:rPr lang="en-US" sz="2000" dirty="0">
                <a:solidFill>
                  <a:srgbClr val="000000"/>
                </a:solidFill>
              </a:rPr>
              <a:t>pattern </a:t>
            </a:r>
            <a:r>
              <a:rPr lang="en-US" sz="2000" dirty="0" smtClean="0">
                <a:solidFill>
                  <a:srgbClr val="000000"/>
                </a:solidFill>
              </a:rPr>
              <a:t>.However</a:t>
            </a:r>
            <a:r>
              <a:rPr lang="en-US" sz="2000" dirty="0">
                <a:solidFill>
                  <a:srgbClr val="000000"/>
                </a:solidFill>
              </a:rPr>
              <a:t>, the spectrum of presentation also </a:t>
            </a:r>
            <a:r>
              <a:rPr lang="en-US" sz="2000" dirty="0">
                <a:solidFill>
                  <a:srgbClr val="FF0000"/>
                </a:solidFill>
              </a:rPr>
              <a:t>includes </a:t>
            </a:r>
            <a:r>
              <a:rPr lang="en-US" sz="2000" dirty="0" smtClean="0">
                <a:solidFill>
                  <a:srgbClr val="FF0000"/>
                </a:solidFill>
              </a:rPr>
              <a:t>asymptomatic patients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r>
              <a:rPr lang="en-US" sz="2000" dirty="0">
                <a:solidFill>
                  <a:srgbClr val="000000"/>
                </a:solidFill>
              </a:rPr>
              <a:t> At its extreme, patients can present with considerable and sometimes </a:t>
            </a:r>
            <a:r>
              <a:rPr lang="en-US" sz="2000" dirty="0" smtClean="0">
                <a:solidFill>
                  <a:srgbClr val="000000"/>
                </a:solidFill>
              </a:rPr>
              <a:t>debilitating symptoms 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eg</a:t>
            </a:r>
            <a:r>
              <a:rPr lang="en-US" sz="2000" dirty="0">
                <a:solidFill>
                  <a:srgbClr val="FF0000"/>
                </a:solidFill>
              </a:rPr>
              <a:t>, anorexia, fatigue</a:t>
            </a:r>
            <a:r>
              <a:rPr lang="en-US" sz="2000" dirty="0">
                <a:solidFill>
                  <a:srgbClr val="000000"/>
                </a:solidFill>
              </a:rPr>
              <a:t>, weight loss). Furthermore, long periods of subclinical </a:t>
            </a:r>
            <a:r>
              <a:rPr lang="en-US" sz="2000" dirty="0" smtClean="0">
                <a:solidFill>
                  <a:srgbClr val="000000"/>
                </a:solidFill>
              </a:rPr>
              <a:t>disease may </a:t>
            </a:r>
            <a:r>
              <a:rPr lang="en-US" sz="2000" dirty="0">
                <a:solidFill>
                  <a:srgbClr val="000000"/>
                </a:solidFill>
              </a:rPr>
              <a:t>occur before or after presentation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en-US" sz="2000" dirty="0">
              <a:solidFill>
                <a:srgbClr val="000000"/>
              </a:solidFill>
            </a:endParaRPr>
          </a:p>
          <a:p>
            <a:pPr algn="just"/>
            <a:r>
              <a:rPr lang="en-US" sz="2000" dirty="0">
                <a:solidFill>
                  <a:srgbClr val="000000"/>
                </a:solidFill>
              </a:rPr>
              <a:t>Patients with autoimmune hepatitis may present at </a:t>
            </a:r>
            <a:r>
              <a:rPr lang="en-US" sz="2000" dirty="0">
                <a:solidFill>
                  <a:srgbClr val="FF0000"/>
                </a:solidFill>
              </a:rPr>
              <a:t>any age</a:t>
            </a:r>
            <a:r>
              <a:rPr lang="en-US" sz="2000" dirty="0">
                <a:solidFill>
                  <a:srgbClr val="000000"/>
                </a:solidFill>
              </a:rPr>
              <a:t>; </a:t>
            </a:r>
            <a:r>
              <a:rPr lang="en-US" sz="2000" dirty="0" smtClean="0">
                <a:solidFill>
                  <a:srgbClr val="000000"/>
                </a:solidFill>
              </a:rPr>
              <a:t>however, the </a:t>
            </a:r>
            <a:r>
              <a:rPr lang="en-US" sz="2000" dirty="0">
                <a:solidFill>
                  <a:srgbClr val="000000"/>
                </a:solidFill>
              </a:rPr>
              <a:t>age of presentation </a:t>
            </a:r>
            <a:r>
              <a:rPr lang="en-US" sz="2000" dirty="0" smtClean="0">
                <a:solidFill>
                  <a:srgbClr val="000000"/>
                </a:solidFill>
              </a:rPr>
              <a:t>is bimodal</a:t>
            </a:r>
            <a:r>
              <a:rPr lang="en-US" sz="2000" dirty="0">
                <a:solidFill>
                  <a:srgbClr val="000000"/>
                </a:solidFill>
              </a:rPr>
              <a:t>, with a </a:t>
            </a:r>
            <a:r>
              <a:rPr lang="en-US" sz="2000" dirty="0">
                <a:solidFill>
                  <a:srgbClr val="FF0000"/>
                </a:solidFill>
              </a:rPr>
              <a:t>peak in the second decade </a:t>
            </a:r>
            <a:r>
              <a:rPr lang="en-US" sz="2000" dirty="0">
                <a:solidFill>
                  <a:srgbClr val="000000"/>
                </a:solidFill>
              </a:rPr>
              <a:t>and another peak between the </a:t>
            </a:r>
            <a:r>
              <a:rPr lang="en-US" sz="2000" dirty="0" smtClean="0">
                <a:solidFill>
                  <a:srgbClr val="000000"/>
                </a:solidFill>
              </a:rPr>
              <a:t>fifth </a:t>
            </a:r>
            <a:r>
              <a:rPr lang="en-US" sz="2000" dirty="0">
                <a:solidFill>
                  <a:srgbClr val="000000"/>
                </a:solidFill>
              </a:rPr>
              <a:t>and sixth </a:t>
            </a:r>
            <a:r>
              <a:rPr lang="en-US" sz="2000" dirty="0" smtClean="0">
                <a:solidFill>
                  <a:srgbClr val="000000"/>
                </a:solidFill>
              </a:rPr>
              <a:t>decade.</a:t>
            </a: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Physical findings </a:t>
            </a:r>
            <a:r>
              <a:rPr lang="en-US" sz="2000" dirty="0">
                <a:solidFill>
                  <a:srgbClr val="000000"/>
                </a:solidFill>
              </a:rPr>
              <a:t>range from a normal physical examination to </a:t>
            </a:r>
            <a:r>
              <a:rPr lang="en-US" sz="2000" dirty="0" smtClean="0">
                <a:solidFill>
                  <a:srgbClr val="000000"/>
                </a:solidFill>
              </a:rPr>
              <a:t>findings </a:t>
            </a:r>
            <a:r>
              <a:rPr lang="en-US" sz="2000" dirty="0">
                <a:solidFill>
                  <a:srgbClr val="000000"/>
                </a:solidFill>
              </a:rPr>
              <a:t>suggestive of </a:t>
            </a:r>
            <a:r>
              <a:rPr lang="en-US" sz="2000" dirty="0" smtClean="0">
                <a:solidFill>
                  <a:srgbClr val="000000"/>
                </a:solidFill>
              </a:rPr>
              <a:t>cirrhosis or </a:t>
            </a:r>
            <a:r>
              <a:rPr lang="en-US" sz="2000" dirty="0">
                <a:solidFill>
                  <a:srgbClr val="000000"/>
                </a:solidFill>
              </a:rPr>
              <a:t>liver failure (</a:t>
            </a:r>
            <a:r>
              <a:rPr lang="en-US" sz="2000" dirty="0" err="1">
                <a:solidFill>
                  <a:srgbClr val="000000"/>
                </a:solidFill>
              </a:rPr>
              <a:t>eg</a:t>
            </a:r>
            <a:r>
              <a:rPr lang="en-US" sz="2000" dirty="0">
                <a:solidFill>
                  <a:srgbClr val="000000"/>
                </a:solidFill>
              </a:rPr>
              <a:t>, jaundice, </a:t>
            </a:r>
            <a:r>
              <a:rPr lang="en-US" sz="2000" dirty="0" smtClean="0">
                <a:solidFill>
                  <a:srgbClr val="000000"/>
                </a:solidFill>
              </a:rPr>
              <a:t>ascites, splenomegaly</a:t>
            </a:r>
            <a:r>
              <a:rPr lang="en-US" sz="2000" dirty="0">
                <a:solidFill>
                  <a:srgbClr val="000000"/>
                </a:solidFill>
              </a:rPr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968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412776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CharisSIL"/>
              </a:rPr>
              <a:t>Asymptomatic patients </a:t>
            </a:r>
            <a:r>
              <a:rPr lang="en-US" sz="2000" dirty="0">
                <a:latin typeface="CharisSIL"/>
              </a:rPr>
              <a:t>may be </a:t>
            </a:r>
            <a:r>
              <a:rPr lang="en-US" sz="2000" dirty="0" smtClean="0">
                <a:latin typeface="CharisSIL"/>
              </a:rPr>
              <a:t>identified </a:t>
            </a:r>
            <a:r>
              <a:rPr lang="en-US" sz="2000" dirty="0">
                <a:latin typeface="CharisSIL"/>
              </a:rPr>
              <a:t>when they undergo </a:t>
            </a:r>
            <a:r>
              <a:rPr lang="en-US" sz="2000" dirty="0">
                <a:solidFill>
                  <a:srgbClr val="FF0000"/>
                </a:solidFill>
                <a:latin typeface="CharisSIL"/>
              </a:rPr>
              <a:t>screening examinations, </a:t>
            </a:r>
            <a:r>
              <a:rPr lang="en-US" sz="2000" dirty="0">
                <a:latin typeface="CharisSIL"/>
              </a:rPr>
              <a:t>such </a:t>
            </a:r>
            <a:r>
              <a:rPr lang="en-US" sz="2000" dirty="0" smtClean="0">
                <a:latin typeface="CharisSIL"/>
              </a:rPr>
              <a:t>as those </a:t>
            </a:r>
            <a:r>
              <a:rPr lang="en-US" sz="2000" dirty="0">
                <a:latin typeface="CharisSIL"/>
              </a:rPr>
              <a:t>required for insurance, for employment, or prior to blood donation. In this setting, </a:t>
            </a:r>
            <a:r>
              <a:rPr lang="en-US" sz="2000" dirty="0" smtClean="0">
                <a:latin typeface="CharisSIL"/>
              </a:rPr>
              <a:t>the finding </a:t>
            </a:r>
            <a:r>
              <a:rPr lang="en-US" sz="2000" dirty="0">
                <a:latin typeface="CharisSIL"/>
              </a:rPr>
              <a:t>of an </a:t>
            </a:r>
            <a:r>
              <a:rPr lang="en-US" sz="2000" dirty="0" smtClean="0">
                <a:latin typeface="CharisSIL"/>
              </a:rPr>
              <a:t>elevated aminotransferase </a:t>
            </a:r>
            <a:r>
              <a:rPr lang="en-US" sz="2000" dirty="0">
                <a:latin typeface="CharisSIL"/>
              </a:rPr>
              <a:t>level may be the only sign of liver disease</a:t>
            </a:r>
            <a:r>
              <a:rPr lang="en-US" sz="2000" dirty="0" smtClean="0">
                <a:latin typeface="CharisSIL"/>
              </a:rPr>
              <a:t>.</a:t>
            </a:r>
          </a:p>
          <a:p>
            <a:endParaRPr lang="en-US" sz="2000" dirty="0">
              <a:latin typeface="CharisSIL"/>
            </a:endParaRPr>
          </a:p>
          <a:p>
            <a:r>
              <a:rPr lang="en-US" sz="2000" dirty="0" smtClean="0">
                <a:latin typeface="CharisSIL"/>
              </a:rPr>
              <a:t> </a:t>
            </a:r>
            <a:r>
              <a:rPr lang="en-US" sz="2000" dirty="0">
                <a:latin typeface="CharisSIL"/>
              </a:rPr>
              <a:t>On </a:t>
            </a:r>
            <a:r>
              <a:rPr lang="en-US" sz="2000" dirty="0" smtClean="0">
                <a:latin typeface="CharisSIL"/>
              </a:rPr>
              <a:t>occasion, the </a:t>
            </a:r>
            <a:r>
              <a:rPr lang="en-US" sz="2000" dirty="0" smtClean="0">
                <a:solidFill>
                  <a:srgbClr val="FF0000"/>
                </a:solidFill>
                <a:latin typeface="CharisSIL"/>
              </a:rPr>
              <a:t>asymptomatic </a:t>
            </a:r>
            <a:r>
              <a:rPr lang="en-US" sz="2000" dirty="0">
                <a:solidFill>
                  <a:srgbClr val="FF0000"/>
                </a:solidFill>
                <a:latin typeface="CharisSIL"/>
              </a:rPr>
              <a:t>patient </a:t>
            </a:r>
            <a:r>
              <a:rPr lang="en-US" sz="2000" dirty="0">
                <a:latin typeface="CharisSIL"/>
              </a:rPr>
              <a:t>is discovered when abdominal surgery is performed for some </a:t>
            </a:r>
            <a:r>
              <a:rPr lang="en-US" sz="2000" dirty="0" smtClean="0">
                <a:latin typeface="CharisSIL"/>
              </a:rPr>
              <a:t>other reason </a:t>
            </a:r>
            <a:r>
              <a:rPr lang="en-US" sz="2000" dirty="0">
                <a:latin typeface="CharisSIL"/>
              </a:rPr>
              <a:t>and the surgeon notes an abnormal, sometimes </a:t>
            </a:r>
            <a:r>
              <a:rPr lang="en-US" sz="2000" dirty="0" smtClean="0">
                <a:latin typeface="CharisSIL"/>
              </a:rPr>
              <a:t>cirrhotic appearing </a:t>
            </a:r>
            <a:r>
              <a:rPr lang="en-US" sz="2000" dirty="0">
                <a:latin typeface="CharisSIL"/>
              </a:rPr>
              <a:t>liver</a:t>
            </a:r>
            <a:r>
              <a:rPr lang="en-US" sz="2000" dirty="0" smtClean="0">
                <a:latin typeface="CharisSIL"/>
              </a:rPr>
              <a:t>.</a:t>
            </a:r>
          </a:p>
          <a:p>
            <a:endParaRPr lang="en-US" sz="2000" dirty="0">
              <a:latin typeface="CharisSIL"/>
            </a:endParaRPr>
          </a:p>
          <a:p>
            <a:r>
              <a:rPr lang="en-US" sz="2000" dirty="0">
                <a:latin typeface="CharisSIL"/>
              </a:rPr>
              <a:t>At the far end of the spectrum are those patients who present with </a:t>
            </a:r>
            <a:r>
              <a:rPr lang="en-US" sz="2000" dirty="0">
                <a:solidFill>
                  <a:srgbClr val="FF0000"/>
                </a:solidFill>
                <a:latin typeface="CharisSIL"/>
              </a:rPr>
              <a:t>acute liver failure</a:t>
            </a:r>
            <a:r>
              <a:rPr lang="en-US" sz="2000" dirty="0">
                <a:latin typeface="CharisSIL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CharisSIL"/>
              </a:rPr>
              <a:t>jaundice</a:t>
            </a:r>
            <a:r>
              <a:rPr lang="en-US" sz="2000" dirty="0" smtClean="0">
                <a:latin typeface="CharisSIL"/>
              </a:rPr>
              <a:t>, and </a:t>
            </a:r>
            <a:r>
              <a:rPr lang="en-US" sz="2000" dirty="0">
                <a:solidFill>
                  <a:srgbClr val="FF0000"/>
                </a:solidFill>
                <a:latin typeface="CharisSIL"/>
              </a:rPr>
              <a:t>coagulopathy</a:t>
            </a:r>
            <a:r>
              <a:rPr lang="en-US" sz="2000" dirty="0">
                <a:latin typeface="CharisSIL"/>
              </a:rPr>
              <a:t>, but such a presentation is generally </a:t>
            </a:r>
            <a:r>
              <a:rPr lang="en-US" sz="2000" dirty="0" smtClean="0">
                <a:latin typeface="CharisSIL"/>
              </a:rPr>
              <a:t>uncommon.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330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620688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9F60"/>
                </a:solidFill>
                <a:latin typeface="CharisSIL-Bold"/>
              </a:rPr>
              <a:t>Associated extrahepatic </a:t>
            </a:r>
            <a:r>
              <a:rPr lang="en-US" sz="2800" b="1" dirty="0" smtClean="0">
                <a:solidFill>
                  <a:srgbClr val="009F60"/>
                </a:solidFill>
                <a:latin typeface="CharisSIL-Bold"/>
              </a:rPr>
              <a:t>disorders</a:t>
            </a:r>
            <a:endParaRPr lang="fa-IR" sz="2800" b="1" dirty="0" smtClean="0">
              <a:solidFill>
                <a:srgbClr val="009F60"/>
              </a:solidFill>
              <a:latin typeface="CharisSIL-Bold"/>
            </a:endParaRPr>
          </a:p>
          <a:p>
            <a:endParaRPr lang="fa-IR" sz="2000" b="1" dirty="0">
              <a:solidFill>
                <a:srgbClr val="009F60"/>
              </a:solidFill>
              <a:latin typeface="CharisSIL-Bold"/>
            </a:endParaRPr>
          </a:p>
          <a:p>
            <a:endParaRPr lang="en-US" sz="2400" b="1" dirty="0">
              <a:solidFill>
                <a:srgbClr val="009F60"/>
              </a:solidFill>
              <a:latin typeface="CharisSIL-Bold"/>
            </a:endParaRP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CharisSIL"/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Patients with autoimmune hepatitis may present with a </a:t>
            </a:r>
            <a:r>
              <a:rPr lang="en-US" sz="2400" dirty="0" smtClean="0">
                <a:solidFill>
                  <a:srgbClr val="FF0000"/>
                </a:solidFill>
              </a:rPr>
              <a:t>coexisting</a:t>
            </a:r>
            <a:r>
              <a:rPr lang="fa-I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extrahepatic disorder</a:t>
            </a:r>
            <a:r>
              <a:rPr lang="en-US" sz="2400" dirty="0" smtClean="0">
                <a:solidFill>
                  <a:srgbClr val="000000"/>
                </a:solidFill>
              </a:rPr>
              <a:t>,</a:t>
            </a:r>
            <a:r>
              <a:rPr lang="fa-IR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which </a:t>
            </a:r>
            <a:r>
              <a:rPr lang="en-US" sz="2400" dirty="0">
                <a:solidFill>
                  <a:srgbClr val="000000"/>
                </a:solidFill>
              </a:rPr>
              <a:t>may also be autoimmune-mediated. For example, associated common </a:t>
            </a:r>
            <a:r>
              <a:rPr lang="en-US" sz="2400" dirty="0" smtClean="0">
                <a:solidFill>
                  <a:srgbClr val="000000"/>
                </a:solidFill>
              </a:rPr>
              <a:t>autoimmune</a:t>
            </a:r>
            <a:r>
              <a:rPr lang="fa-IR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disorders </a:t>
            </a:r>
            <a:r>
              <a:rPr lang="en-US" sz="2400" dirty="0">
                <a:solidFill>
                  <a:srgbClr val="000000"/>
                </a:solidFill>
              </a:rPr>
              <a:t>include autoimmune thyroiditis, rheumatoid arthritis, type 1 diabetes </a:t>
            </a:r>
            <a:r>
              <a:rPr lang="en-US" sz="2400" dirty="0" smtClean="0">
                <a:solidFill>
                  <a:srgbClr val="000000"/>
                </a:solidFill>
              </a:rPr>
              <a:t>mellitus,</a:t>
            </a:r>
            <a:r>
              <a:rPr lang="fa-IR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ulcerative </a:t>
            </a:r>
            <a:r>
              <a:rPr lang="en-US" sz="2400" dirty="0">
                <a:solidFill>
                  <a:srgbClr val="000000"/>
                </a:solidFill>
              </a:rPr>
              <a:t>colitis, celiac disease, and systemic lupus </a:t>
            </a:r>
            <a:r>
              <a:rPr lang="en-US" sz="2400" dirty="0" smtClean="0">
                <a:solidFill>
                  <a:srgbClr val="000000"/>
                </a:solidFill>
              </a:rPr>
              <a:t>erythematosus</a:t>
            </a:r>
            <a:r>
              <a:rPr lang="fa-IR" sz="2400" dirty="0" smtClean="0">
                <a:solidFill>
                  <a:srgbClr val="000000"/>
                </a:solidFill>
              </a:rPr>
              <a:t>.</a:t>
            </a:r>
            <a:r>
              <a:rPr lang="en-US" sz="2400" dirty="0" smtClean="0">
                <a:solidFill>
                  <a:srgbClr val="000000"/>
                </a:solidFill>
              </a:rPr>
              <a:t> While</a:t>
            </a:r>
            <a:r>
              <a:rPr lang="fa-IR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asthma </a:t>
            </a:r>
            <a:r>
              <a:rPr lang="en-US" sz="2400" dirty="0">
                <a:solidFill>
                  <a:srgbClr val="000000"/>
                </a:solidFill>
              </a:rPr>
              <a:t>and some skin disorders (</a:t>
            </a:r>
            <a:r>
              <a:rPr lang="en-US" sz="2400" dirty="0" err="1">
                <a:solidFill>
                  <a:srgbClr val="000000"/>
                </a:solidFill>
              </a:rPr>
              <a:t>eg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FF0000"/>
                </a:solidFill>
              </a:rPr>
              <a:t>acne</a:t>
            </a:r>
            <a:r>
              <a:rPr lang="en-US" sz="2400" dirty="0">
                <a:solidFill>
                  <a:srgbClr val="000000"/>
                </a:solidFill>
              </a:rPr>
              <a:t>) have been reported in association, these are </a:t>
            </a:r>
            <a:r>
              <a:rPr lang="en-US" sz="2400" dirty="0" smtClean="0">
                <a:solidFill>
                  <a:srgbClr val="000000"/>
                </a:solidFill>
              </a:rPr>
              <a:t>not</a:t>
            </a:r>
            <a:r>
              <a:rPr lang="fa-IR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regarded </a:t>
            </a:r>
            <a:r>
              <a:rPr lang="en-US" sz="2400" dirty="0">
                <a:solidFill>
                  <a:srgbClr val="000000"/>
                </a:solidFill>
              </a:rPr>
              <a:t>as autoimmune in nature and may </a:t>
            </a:r>
            <a:r>
              <a:rPr lang="en-US" sz="2400" dirty="0" smtClean="0">
                <a:solidFill>
                  <a:srgbClr val="000000"/>
                </a:solidFill>
              </a:rPr>
              <a:t>reflect </a:t>
            </a:r>
            <a:r>
              <a:rPr lang="en-US" sz="2400" dirty="0">
                <a:solidFill>
                  <a:srgbClr val="000000"/>
                </a:solidFill>
              </a:rPr>
              <a:t>the bias of larger referral centers.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</a:rPr>
              <a:t>Celiac disease is a common extrahepatic </a:t>
            </a:r>
            <a:r>
              <a:rPr lang="en-US" sz="2400" dirty="0" smtClean="0">
                <a:solidFill>
                  <a:srgbClr val="000000"/>
                </a:solidFill>
              </a:rPr>
              <a:t>condition</a:t>
            </a:r>
            <a:r>
              <a:rPr lang="fa-IR" sz="2400" dirty="0" smtClean="0">
                <a:solidFill>
                  <a:srgbClr val="000000"/>
                </a:solidFill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70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624736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CAUSES OF HYPERBILIRUBINEMIA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two major categories:</a:t>
            </a:r>
          </a:p>
          <a:p>
            <a:r>
              <a:rPr lang="en-US" b="1" dirty="0"/>
              <a:t>unconjugated (indirect) bilirubin</a:t>
            </a:r>
          </a:p>
          <a:p>
            <a:r>
              <a:rPr lang="en-US" sz="2400" dirty="0"/>
              <a:t>overproduction of bilirubin,</a:t>
            </a:r>
          </a:p>
          <a:p>
            <a:r>
              <a:rPr lang="en-US" sz="2400" dirty="0"/>
              <a:t> impaired bilirubin uptake by the liver</a:t>
            </a:r>
          </a:p>
          <a:p>
            <a:r>
              <a:rPr lang="en-US" sz="2400" dirty="0"/>
              <a:t> abnormalities of bilirubin conjugation</a:t>
            </a:r>
          </a:p>
          <a:p>
            <a:r>
              <a:rPr lang="en-US" b="1" dirty="0"/>
              <a:t>conjugated (direct) bilirubin</a:t>
            </a:r>
          </a:p>
          <a:p>
            <a:r>
              <a:rPr lang="en-US" sz="2400" dirty="0"/>
              <a:t>hepatocellular disease, </a:t>
            </a:r>
          </a:p>
          <a:p>
            <a:r>
              <a:rPr lang="en-US" sz="2400" dirty="0"/>
              <a:t>impaired </a:t>
            </a:r>
            <a:r>
              <a:rPr lang="en-US" sz="2400" dirty="0" err="1"/>
              <a:t>canalicular</a:t>
            </a:r>
            <a:r>
              <a:rPr lang="en-US" sz="2400" dirty="0"/>
              <a:t> excretion</a:t>
            </a:r>
          </a:p>
          <a:p>
            <a:r>
              <a:rPr lang="en-US" sz="2400" dirty="0"/>
              <a:t>biliary obstruction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Unconjugated hyperbilirubinemia</a:t>
            </a:r>
          </a:p>
          <a:p>
            <a:r>
              <a:rPr lang="en-US" sz="2400" dirty="0"/>
              <a:t>Hemolysis </a:t>
            </a:r>
          </a:p>
          <a:p>
            <a:r>
              <a:rPr lang="en-US" sz="2400" dirty="0"/>
              <a:t>Extravasation of blood into tissue </a:t>
            </a:r>
          </a:p>
          <a:p>
            <a:r>
              <a:rPr lang="en-US" sz="2400" dirty="0" err="1"/>
              <a:t>Dyserythropoiesis</a:t>
            </a:r>
            <a:r>
              <a:rPr lang="en-US" sz="2400" dirty="0"/>
              <a:t> </a:t>
            </a:r>
          </a:p>
          <a:p>
            <a:r>
              <a:rPr lang="en-US" sz="2400" dirty="0"/>
              <a:t>Stress situations (</a:t>
            </a:r>
            <a:r>
              <a:rPr lang="en-US" sz="2400" dirty="0" err="1"/>
              <a:t>eg</a:t>
            </a:r>
            <a:r>
              <a:rPr lang="en-US" sz="2400" dirty="0"/>
              <a:t>, sepsis) leading to increased production of bilirubin</a:t>
            </a:r>
          </a:p>
          <a:p>
            <a:r>
              <a:rPr lang="en-US" sz="2400" dirty="0"/>
              <a:t>Impaired hepatic bilirubin uptake</a:t>
            </a:r>
          </a:p>
          <a:p>
            <a:r>
              <a:rPr lang="en-US" sz="2400" dirty="0"/>
              <a:t>Impaired bilirubin conjugation </a:t>
            </a:r>
          </a:p>
        </p:txBody>
      </p:sp>
    </p:spTree>
    <p:extLst>
      <p:ext uri="{BB962C8B-B14F-4D97-AF65-F5344CB8AC3E}">
        <p14:creationId xmlns:p14="http://schemas.microsoft.com/office/powerpoint/2010/main" val="14907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552728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Conjugated hyperbilirubinemia</a:t>
            </a:r>
          </a:p>
          <a:p>
            <a:r>
              <a:rPr lang="en-US" sz="2400" dirty="0"/>
              <a:t>Biliary obstruction (</a:t>
            </a:r>
            <a:r>
              <a:rPr lang="en-US" sz="2400" dirty="0" err="1"/>
              <a:t>eg</a:t>
            </a:r>
            <a:r>
              <a:rPr lang="en-US" sz="2400" dirty="0"/>
              <a:t>, gallstones, pancreatic or biliary malignancy, AIDS </a:t>
            </a:r>
            <a:r>
              <a:rPr lang="en-US" sz="2400" dirty="0" err="1"/>
              <a:t>cholangiopathy</a:t>
            </a:r>
            <a:r>
              <a:rPr lang="en-US" sz="2400" dirty="0"/>
              <a:t>, parasites)</a:t>
            </a:r>
          </a:p>
          <a:p>
            <a:r>
              <a:rPr lang="en-US" sz="2400" dirty="0"/>
              <a:t>Viral hepatitis</a:t>
            </a:r>
          </a:p>
          <a:p>
            <a:r>
              <a:rPr lang="en-US" sz="2400" dirty="0"/>
              <a:t>Alcoholic hepatitis</a:t>
            </a:r>
          </a:p>
          <a:p>
            <a:r>
              <a:rPr lang="en-US" sz="2400" dirty="0"/>
              <a:t>Nonalcoholic steatohepatitis</a:t>
            </a:r>
          </a:p>
          <a:p>
            <a:r>
              <a:rPr lang="en-US" sz="2400" dirty="0"/>
              <a:t>Primary biliary cholangitis</a:t>
            </a:r>
          </a:p>
          <a:p>
            <a:r>
              <a:rPr lang="en-US" sz="2400" dirty="0"/>
              <a:t>Drugs and toxins </a:t>
            </a:r>
          </a:p>
          <a:p>
            <a:r>
              <a:rPr lang="en-US" sz="2400" dirty="0"/>
              <a:t>Ischemic </a:t>
            </a:r>
            <a:r>
              <a:rPr lang="en-US" sz="2400" dirty="0" err="1"/>
              <a:t>hepatopathy</a:t>
            </a:r>
            <a:r>
              <a:rPr lang="en-US" sz="2400" dirty="0"/>
              <a:t> </a:t>
            </a:r>
          </a:p>
          <a:p>
            <a:r>
              <a:rPr lang="en-US" sz="2400" dirty="0"/>
              <a:t>Liver infiltration Inherited disorders (</a:t>
            </a:r>
            <a:r>
              <a:rPr lang="en-US" sz="2400" dirty="0" err="1"/>
              <a:t>eg</a:t>
            </a:r>
            <a:r>
              <a:rPr lang="en-US" sz="2400" dirty="0"/>
              <a:t>, </a:t>
            </a:r>
            <a:r>
              <a:rPr lang="en-US" sz="2400" dirty="0" err="1"/>
              <a:t>Dubin</a:t>
            </a:r>
            <a:r>
              <a:rPr lang="en-US" sz="2400" dirty="0"/>
              <a:t>-Johnson syndrome, Rotor syndrome, progressive familial intrahepatic cholestasis) </a:t>
            </a:r>
          </a:p>
          <a:p>
            <a:r>
              <a:rPr lang="en-US" sz="2400" dirty="0"/>
              <a:t>Total parenteral nutrition</a:t>
            </a:r>
          </a:p>
          <a:p>
            <a:r>
              <a:rPr lang="en-US" sz="2400" dirty="0"/>
              <a:t>Postoperative jaundice </a:t>
            </a:r>
          </a:p>
          <a:p>
            <a:r>
              <a:rPr lang="en-US" sz="2400" dirty="0"/>
              <a:t>Intrahepatic cholestasis of pregnancy</a:t>
            </a:r>
          </a:p>
          <a:p>
            <a:r>
              <a:rPr lang="en-US" sz="2400" dirty="0"/>
              <a:t>End-stage liver disease </a:t>
            </a:r>
          </a:p>
          <a:p>
            <a:r>
              <a:rPr lang="en-US" sz="2400" dirty="0"/>
              <a:t>Organ transplantation (</a:t>
            </a:r>
            <a:r>
              <a:rPr lang="en-US" sz="2400" dirty="0" err="1"/>
              <a:t>eg</a:t>
            </a:r>
            <a:r>
              <a:rPr lang="en-US" sz="2400" dirty="0"/>
              <a:t>, bone marrow, liver)</a:t>
            </a:r>
          </a:p>
        </p:txBody>
      </p:sp>
    </p:spTree>
    <p:extLst>
      <p:ext uri="{BB962C8B-B14F-4D97-AF65-F5344CB8AC3E}">
        <p14:creationId xmlns:p14="http://schemas.microsoft.com/office/powerpoint/2010/main" val="34434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79388" y="188913"/>
            <a:ext cx="8856662" cy="6553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DIAGNOSTIC EVALUATION</a:t>
            </a:r>
          </a:p>
          <a:p>
            <a:r>
              <a:rPr lang="en-US" sz="2400" dirty="0"/>
              <a:t>careful history </a:t>
            </a:r>
          </a:p>
          <a:p>
            <a:r>
              <a:rPr lang="en-US" sz="2400" dirty="0"/>
              <a:t>physical examination </a:t>
            </a:r>
          </a:p>
          <a:p>
            <a:r>
              <a:rPr lang="en-US" sz="2400" dirty="0"/>
              <a:t>initial laboratory studies</a:t>
            </a:r>
          </a:p>
          <a:p>
            <a:endParaRPr lang="en-US" sz="2400" dirty="0"/>
          </a:p>
          <a:p>
            <a:r>
              <a:rPr lang="en-US" sz="2400" dirty="0"/>
              <a:t>Evaluation is usually not urgent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Medical emergency in a few situations:</a:t>
            </a:r>
          </a:p>
          <a:p>
            <a:r>
              <a:rPr lang="en-US" sz="2400" dirty="0"/>
              <a:t>massive hemolysis</a:t>
            </a:r>
          </a:p>
          <a:p>
            <a:r>
              <a:rPr lang="en-US" sz="2400" dirty="0"/>
              <a:t>ascending cholangitis</a:t>
            </a:r>
          </a:p>
          <a:p>
            <a:r>
              <a:rPr lang="en-US" sz="2400" dirty="0"/>
              <a:t>fulminant hepatic failure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2636"/>
            <a:ext cx="9001000" cy="655272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Associated symptoms often help narrow the differential diagnosis</a:t>
            </a:r>
          </a:p>
          <a:p>
            <a:r>
              <a:rPr lang="en-US" sz="2000" dirty="0"/>
              <a:t> fever</a:t>
            </a:r>
          </a:p>
          <a:p>
            <a:r>
              <a:rPr lang="en-US" sz="2000" dirty="0"/>
              <a:t> chills</a:t>
            </a:r>
          </a:p>
          <a:p>
            <a:r>
              <a:rPr lang="en-US" sz="2000" dirty="0"/>
              <a:t> right upper quadrant pain </a:t>
            </a:r>
          </a:p>
          <a:p>
            <a:r>
              <a:rPr lang="en-US" sz="2000" dirty="0"/>
              <a:t> history of prior biliary surgery</a:t>
            </a:r>
          </a:p>
          <a:p>
            <a:r>
              <a:rPr lang="en-US" sz="2000" dirty="0"/>
              <a:t>anorexia</a:t>
            </a:r>
          </a:p>
          <a:p>
            <a:r>
              <a:rPr lang="en-US" sz="2000" dirty="0"/>
              <a:t>malaise </a:t>
            </a:r>
          </a:p>
          <a:p>
            <a:r>
              <a:rPr lang="en-US" sz="2000" dirty="0" err="1"/>
              <a:t>Myalgias</a:t>
            </a:r>
            <a:endParaRPr lang="en-US" sz="2000" dirty="0"/>
          </a:p>
          <a:p>
            <a:r>
              <a:rPr lang="en-US" sz="2000" dirty="0"/>
              <a:t>Right upper quadrant pain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000" dirty="0"/>
              <a:t>Acholic stool </a:t>
            </a:r>
          </a:p>
          <a:p>
            <a:endParaRPr lang="en-US" sz="2400" dirty="0"/>
          </a:p>
          <a:p>
            <a:r>
              <a:rPr lang="en-US" sz="2400" dirty="0"/>
              <a:t>ascites</a:t>
            </a:r>
            <a:r>
              <a:rPr lang="en-US" sz="2000" dirty="0"/>
              <a:t>, splenomegaly, spider </a:t>
            </a:r>
            <a:r>
              <a:rPr lang="en-US" sz="2000" dirty="0" err="1"/>
              <a:t>angiomata</a:t>
            </a:r>
            <a:r>
              <a:rPr lang="en-US" sz="2000" dirty="0"/>
              <a:t>, and gynecomastia</a:t>
            </a:r>
          </a:p>
          <a:p>
            <a:r>
              <a:rPr lang="en-US" sz="2000" dirty="0"/>
              <a:t>Hyperpigmentation</a:t>
            </a:r>
          </a:p>
          <a:p>
            <a:endParaRPr lang="en-US" sz="2000" dirty="0"/>
          </a:p>
          <a:p>
            <a:r>
              <a:rPr lang="en-US" sz="2000" dirty="0"/>
              <a:t>Kayser-Fleischer rings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3635896" y="692696"/>
            <a:ext cx="2232248" cy="1224136"/>
          </a:xfrm>
          <a:prstGeom prst="rightBrace">
            <a:avLst>
              <a:gd name="adj1" fmla="val 8333"/>
              <a:gd name="adj2" fmla="val 481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99863" y="746702"/>
            <a:ext cx="187220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acute cholangitis.</a:t>
            </a:r>
          </a:p>
        </p:txBody>
      </p:sp>
      <p:sp>
        <p:nvSpPr>
          <p:cNvPr id="7" name="Right Brace 6"/>
          <p:cNvSpPr/>
          <p:nvPr/>
        </p:nvSpPr>
        <p:spPr>
          <a:xfrm>
            <a:off x="1547664" y="2204864"/>
            <a:ext cx="648072" cy="792088"/>
          </a:xfrm>
          <a:prstGeom prst="rightBrace">
            <a:avLst>
              <a:gd name="adj1" fmla="val 8333"/>
              <a:gd name="adj2" fmla="val 5169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27069" y="2276872"/>
            <a:ext cx="194421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viral hepatitis.</a:t>
            </a:r>
          </a:p>
        </p:txBody>
      </p:sp>
      <p:sp>
        <p:nvSpPr>
          <p:cNvPr id="9" name="Oval 8"/>
          <p:cNvSpPr/>
          <p:nvPr/>
        </p:nvSpPr>
        <p:spPr>
          <a:xfrm>
            <a:off x="3383868" y="2852936"/>
            <a:ext cx="27363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extrahepatic biliary obstruction</a:t>
            </a:r>
          </a:p>
        </p:txBody>
      </p:sp>
      <p:sp>
        <p:nvSpPr>
          <p:cNvPr id="10" name="Oval 9"/>
          <p:cNvSpPr/>
          <p:nvPr/>
        </p:nvSpPr>
        <p:spPr>
          <a:xfrm>
            <a:off x="2123728" y="3729441"/>
            <a:ext cx="5120527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 err="1"/>
              <a:t>cholestatic</a:t>
            </a:r>
            <a:r>
              <a:rPr lang="en-US" dirty="0"/>
              <a:t> phase of viral hepatitis</a:t>
            </a:r>
          </a:p>
          <a:p>
            <a:pPr algn="ctr"/>
            <a:r>
              <a:rPr lang="en-US" dirty="0"/>
              <a:t>common bile duct obstruction</a:t>
            </a:r>
          </a:p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937893" y="4749962"/>
            <a:ext cx="223224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cirrhosis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8FDCF87-4DA7-4EEE-B2D9-D16B46CAA4BA}"/>
              </a:ext>
            </a:extLst>
          </p:cNvPr>
          <p:cNvSpPr/>
          <p:nvPr/>
        </p:nvSpPr>
        <p:spPr>
          <a:xfrm>
            <a:off x="2627784" y="5160268"/>
            <a:ext cx="2619605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/>
              <a:t>hemochromatosis</a:t>
            </a:r>
            <a:endParaRPr lang="fa-I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B5B951-1270-4D73-9B30-89CF56110BB8}"/>
              </a:ext>
            </a:extLst>
          </p:cNvPr>
          <p:cNvSpPr/>
          <p:nvPr/>
        </p:nvSpPr>
        <p:spPr>
          <a:xfrm>
            <a:off x="2987824" y="5877272"/>
            <a:ext cx="23762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/>
              <a:t>Wilson disease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0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5AE11-9107-4935-BC44-2CC627729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5527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Initial laboratory tests</a:t>
            </a:r>
          </a:p>
          <a:p>
            <a:r>
              <a:rPr lang="en-US" sz="2400" dirty="0"/>
              <a:t>total and unconjugated bilirubin</a:t>
            </a:r>
          </a:p>
          <a:p>
            <a:r>
              <a:rPr lang="en-US" sz="2400" dirty="0"/>
              <a:t>alkaline phosphatase</a:t>
            </a:r>
          </a:p>
          <a:p>
            <a:r>
              <a:rPr lang="en-US" sz="2400" dirty="0"/>
              <a:t>AST</a:t>
            </a:r>
          </a:p>
          <a:p>
            <a:r>
              <a:rPr lang="en-US" sz="2400" dirty="0"/>
              <a:t>ALT</a:t>
            </a:r>
          </a:p>
          <a:p>
            <a:r>
              <a:rPr lang="en-US" sz="2400" dirty="0"/>
              <a:t>prothrombin time</a:t>
            </a:r>
          </a:p>
          <a:p>
            <a:r>
              <a:rPr lang="en-US" sz="2400" dirty="0"/>
              <a:t>INR</a:t>
            </a:r>
          </a:p>
          <a:p>
            <a:r>
              <a:rPr lang="en-US" sz="2400" dirty="0"/>
              <a:t>Albumin</a:t>
            </a:r>
          </a:p>
          <a:p>
            <a:r>
              <a:rPr lang="en-US" sz="2400" dirty="0"/>
              <a:t> </a:t>
            </a:r>
          </a:p>
          <a:p>
            <a:endParaRPr lang="fa-I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1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D2D81-854F-43DC-B0BA-FABF045BF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68760"/>
            <a:ext cx="7920880" cy="4339333"/>
          </a:xfrm>
        </p:spPr>
        <p:txBody>
          <a:bodyPr>
            <a:normAutofit lnSpcReduction="10000"/>
          </a:bodyPr>
          <a:lstStyle/>
          <a:p>
            <a:pPr marL="0" indent="0" algn="just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در </a:t>
            </a:r>
            <a:r>
              <a:rPr lang="fa-IR" dirty="0">
                <a:cs typeface="B Nazanin" panose="00000400000000000000" pitchFamily="2" charset="-78"/>
              </a:rPr>
              <a:t>هنگام مراجعه پرونده سلامت وی و بعد خانوار و وضعیت مراقبت اعضا خانواده بررسی شد و در خواست شد که اعضا خانواده نیز جهت دریافت مراقبت های لازم حتما در ویزیت های بعدی مراجعه </a:t>
            </a:r>
            <a:r>
              <a:rPr lang="fa-IR" dirty="0" smtClean="0">
                <a:cs typeface="B Nazanin" panose="00000400000000000000" pitchFamily="2" charset="-78"/>
              </a:rPr>
              <a:t>نمایند. اتفاقا مادر باردار از ضعف و بی‌اشتهایی کودک خود شکایت کرد و اظهار نمود  مدتی است</a:t>
            </a:r>
          </a:p>
          <a:p>
            <a:pPr marL="0" indent="0" algn="just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 ( تقریبا 9 ماه) که کودک وی دچار </a:t>
            </a:r>
            <a:r>
              <a:rPr lang="fa-IR" dirty="0">
                <a:cs typeface="B Nazanin" panose="00000400000000000000" pitchFamily="2" charset="-78"/>
              </a:rPr>
              <a:t>کاهش اشتها شده و </a:t>
            </a:r>
            <a:r>
              <a:rPr lang="fa-IR" dirty="0" smtClean="0">
                <a:cs typeface="B Nazanin" panose="00000400000000000000" pitchFamily="2" charset="-78"/>
              </a:rPr>
              <a:t>چندین بار به پزشکان مختلف مراجعه کرده و داروی اشتهاآور دریافت کرده است ولی بهبودی قابل توجه نداشته و  گاهی در فعالیتها و ورزش شدید هم دچار ضعف شده و زرد </a:t>
            </a:r>
            <a:r>
              <a:rPr lang="fa-IR" dirty="0">
                <a:cs typeface="B Nazanin" panose="00000400000000000000" pitchFamily="2" charset="-78"/>
              </a:rPr>
              <a:t>رنگ </a:t>
            </a:r>
            <a:r>
              <a:rPr lang="fa-IR" dirty="0" smtClean="0">
                <a:cs typeface="B Nazanin" panose="00000400000000000000" pitchFamily="2" charset="-78"/>
              </a:rPr>
              <a:t>میشود.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458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258D9-8D3E-429F-B630-91E2B1EF7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</p:spPr>
        <p:txBody>
          <a:bodyPr/>
          <a:lstStyle/>
          <a:p>
            <a:r>
              <a:rPr lang="en-US" sz="2400" dirty="0"/>
              <a:t>If the alkaline phosphatase and aminotransferases are normal, the</a:t>
            </a:r>
          </a:p>
          <a:p>
            <a:pPr marL="0" indent="0">
              <a:buNone/>
            </a:pPr>
            <a:r>
              <a:rPr lang="en-US" sz="2400" dirty="0"/>
              <a:t>          jaundice is likely not due to hepatic injury or biliary tract disease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An exception is uncontrolled Wilson’s Disease, in which serum alkaline phosphatase activity may be low or normal </a:t>
            </a:r>
          </a:p>
          <a:p>
            <a:endParaRPr lang="en-US" sz="2400" dirty="0"/>
          </a:p>
          <a:p>
            <a:r>
              <a:rPr lang="en-US" sz="2400" dirty="0"/>
              <a:t> isolated unconjugated hyperbilirubinemia are Gilbert and </a:t>
            </a:r>
            <a:r>
              <a:rPr lang="en-US" sz="2400" dirty="0" err="1"/>
              <a:t>Crigler</a:t>
            </a:r>
            <a:r>
              <a:rPr lang="en-US" sz="2400" dirty="0"/>
              <a:t>-Najjar syndromes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 isolated conjugated hyperbilirubinemia are Rotor and </a:t>
            </a:r>
            <a:r>
              <a:rPr lang="en-US" sz="2400" dirty="0" err="1"/>
              <a:t>Dubin</a:t>
            </a:r>
            <a:r>
              <a:rPr lang="en-US" sz="2400" dirty="0"/>
              <a:t> Johnson syndromes.</a:t>
            </a:r>
          </a:p>
          <a:p>
            <a:endParaRPr lang="en-US" sz="2400" dirty="0"/>
          </a:p>
          <a:p>
            <a:r>
              <a:rPr lang="en-US" sz="2400" dirty="0"/>
              <a:t>A predominant elevation of serum aminotransferase activity suggests that jaundice is caused by intrinsic hepatocellular disease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2345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4A5EA-E793-45C0-9254-B5568CCBC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Suspected hepatocellular injury</a:t>
            </a:r>
          </a:p>
          <a:p>
            <a:r>
              <a:rPr lang="en-US" sz="2000" dirty="0"/>
              <a:t>predominant elevation of serum aminotransferases</a:t>
            </a:r>
          </a:p>
          <a:p>
            <a:r>
              <a:rPr lang="en-US" sz="2000" dirty="0"/>
              <a:t>acute hepatitis</a:t>
            </a:r>
          </a:p>
          <a:p>
            <a:r>
              <a:rPr lang="en-US" sz="2000" dirty="0"/>
              <a:t>cirrhosis</a:t>
            </a:r>
          </a:p>
          <a:p>
            <a:r>
              <a:rPr lang="en-US" sz="2000" dirty="0"/>
              <a:t>acute liver failure</a:t>
            </a:r>
          </a:p>
          <a:p>
            <a:r>
              <a:rPr lang="en-US" sz="2800" dirty="0">
                <a:solidFill>
                  <a:srgbClr val="C00000"/>
                </a:solidFill>
              </a:rPr>
              <a:t>Testing should include:</a:t>
            </a:r>
          </a:p>
          <a:p>
            <a:r>
              <a:rPr lang="en-US" sz="2000" dirty="0"/>
              <a:t>Serologic tests for viral hepatitis</a:t>
            </a:r>
          </a:p>
          <a:p>
            <a:r>
              <a:rPr lang="en-US" sz="2000" dirty="0"/>
              <a:t>Measurement of antimitochondrial antibodies (for primary biliary cholangitis) </a:t>
            </a:r>
          </a:p>
          <a:p>
            <a:r>
              <a:rPr lang="en-US" sz="2000" dirty="0"/>
              <a:t>Measurement of antinuclear anti-smooth muscle and liver-kidney microsomal antibodies (for autoimmune hepatitis) </a:t>
            </a:r>
          </a:p>
          <a:p>
            <a:r>
              <a:rPr lang="en-US" sz="2000" dirty="0"/>
              <a:t>Serum levels of iron, transferrin, and ferritin (for hemochromatosis) </a:t>
            </a:r>
          </a:p>
          <a:p>
            <a:r>
              <a:rPr lang="en-US" sz="2000" dirty="0"/>
              <a:t> Thyroid function tests</a:t>
            </a:r>
          </a:p>
          <a:p>
            <a:r>
              <a:rPr lang="en-US" sz="2000" dirty="0"/>
              <a:t> Antibody screening for celiac disease </a:t>
            </a:r>
          </a:p>
          <a:p>
            <a:r>
              <a:rPr lang="en-US" sz="2000" dirty="0"/>
              <a:t>Serum levels of ceruloplasmin (for Wilson disease) Measurement of alpha-1 antitrypsin activity (for alpha-1 antitrypsin deficiency) </a:t>
            </a:r>
          </a:p>
          <a:p>
            <a:r>
              <a:rPr lang="en-US" sz="2000" dirty="0"/>
              <a:t>Testing for adrenal insufficiency</a:t>
            </a:r>
            <a:endParaRPr lang="fa-I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3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CCF1B-DD96-4C59-893A-6D65C00C6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96744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Our diagnostic criteria</a:t>
            </a:r>
          </a:p>
          <a:p>
            <a:r>
              <a:rPr lang="en-US" sz="2400" dirty="0"/>
              <a:t>A minimum of one elevated serum aminotransferase(AST or ALT at least two times the upper limit of normal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>
                <a:solidFill>
                  <a:srgbClr val="C00000"/>
                </a:solidFill>
              </a:rPr>
              <a:t>A minimum of one positive laboratory test,</a:t>
            </a:r>
          </a:p>
          <a:p>
            <a:r>
              <a:rPr lang="en-US" sz="2400" dirty="0"/>
              <a:t>Increased total IgG or gamma-globulin levels</a:t>
            </a:r>
          </a:p>
          <a:p>
            <a:r>
              <a:rPr lang="en-US" sz="2400" dirty="0"/>
              <a:t>serologic markers ( ANA, ASMA at a titer of at least 1:40,anti-LKM-1 antibodies, ALC AB-1, or anti-soluble liver/liver pancreas</a:t>
            </a:r>
            <a:r>
              <a:rPr lang="en-US" sz="2400" b="1" dirty="0">
                <a:solidFill>
                  <a:srgbClr val="C00000"/>
                </a:solidFill>
              </a:rPr>
              <a:t>     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antiSLA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/LP]  antibodies)</a:t>
            </a:r>
          </a:p>
          <a:p>
            <a:r>
              <a:rPr lang="en-US" sz="2400" dirty="0"/>
              <a:t>Exclusion of diseases that have a similar presentation, particularly viral hepatitis, drug-induced liver injury, and alcoholic liver disease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r>
              <a:rPr lang="en-US" sz="2400" b="1" dirty="0">
                <a:solidFill>
                  <a:srgbClr val="C00000"/>
                </a:solidFill>
              </a:rPr>
              <a:t>the diagnosis can be confirmed by histology</a:t>
            </a:r>
            <a:endParaRPr lang="fa-I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0FA2E-A4E4-44A3-9348-A1B67C4E8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96744"/>
          </a:xfrm>
        </p:spPr>
        <p:txBody>
          <a:bodyPr>
            <a:normAutofit/>
          </a:bodyPr>
          <a:lstStyle/>
          <a:p>
            <a:r>
              <a:rPr lang="en-US" sz="2400" dirty="0"/>
              <a:t>Autoimmune hepatitis is a diagnosis of </a:t>
            </a:r>
            <a:r>
              <a:rPr lang="en-US" sz="2400" dirty="0" err="1"/>
              <a:t>exclusion,and</a:t>
            </a:r>
            <a:r>
              <a:rPr lang="en-US" sz="2400" dirty="0"/>
              <a:t> testing in a stepwise fashion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For adults with any serum aminotransferase elevation, we initially measure the following serum globulins and serologic markers:</a:t>
            </a:r>
          </a:p>
          <a:p>
            <a:r>
              <a:rPr lang="en-US" sz="2400" dirty="0"/>
              <a:t> Antinuclear antibody (ANA)</a:t>
            </a:r>
          </a:p>
          <a:p>
            <a:r>
              <a:rPr lang="en-US" sz="2400" dirty="0"/>
              <a:t>Anti-smooth muscle antibody (ASMA)</a:t>
            </a:r>
          </a:p>
          <a:p>
            <a:r>
              <a:rPr lang="en-US" sz="2400" dirty="0"/>
              <a:t>Anti-liver-kidney microsomal-1 antibodies (anti-LKM-1)</a:t>
            </a:r>
          </a:p>
          <a:p>
            <a:r>
              <a:rPr lang="en-US" sz="2400" dirty="0"/>
              <a:t>Anti-mitochondrial antibody (AMA)</a:t>
            </a:r>
          </a:p>
          <a:p>
            <a:r>
              <a:rPr lang="en-US" sz="2400" dirty="0"/>
              <a:t>IgG or gamma globulin level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If negative</a:t>
            </a:r>
          </a:p>
          <a:p>
            <a:r>
              <a:rPr lang="en-US" sz="2400" dirty="0"/>
              <a:t>Anti-liver cytosol antibody-1 (ALC-1)</a:t>
            </a:r>
          </a:p>
          <a:p>
            <a:r>
              <a:rPr lang="en-US" sz="2400" dirty="0"/>
              <a:t>Anti-soluble liver antigen/liver pancreas antibody (anti-SLA/LP) </a:t>
            </a:r>
          </a:p>
          <a:p>
            <a:r>
              <a:rPr lang="en-US" sz="2400" dirty="0"/>
              <a:t>Atypical perinuclear anti-neutrophil cytoplasmic antibodies (p-ANCA) </a:t>
            </a:r>
            <a:endParaRPr lang="fa-I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75A64-E704-4F56-A04D-D9520F113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31273"/>
            <a:ext cx="8928992" cy="6624736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Disease classification </a:t>
            </a:r>
          </a:p>
          <a:p>
            <a:r>
              <a:rPr lang="en-US" sz="2400" dirty="0"/>
              <a:t>On the basis of the autoantibody profiles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Type 1 autoimmune hepatitis</a:t>
            </a:r>
          </a:p>
          <a:p>
            <a:r>
              <a:rPr lang="en-US" sz="2400" dirty="0"/>
              <a:t>ANA, ASMA, Anti-actin antibodies, AMA, </a:t>
            </a:r>
            <a:r>
              <a:rPr lang="en-US" sz="2400" dirty="0" err="1"/>
              <a:t>AntiSLA</a:t>
            </a:r>
            <a:r>
              <a:rPr lang="en-US" sz="2400" dirty="0"/>
              <a:t>/LP</a:t>
            </a:r>
          </a:p>
          <a:p>
            <a:r>
              <a:rPr lang="en-US" sz="2400" dirty="0"/>
              <a:t>Anti-single-stranded and anti-double-stranded DNA</a:t>
            </a:r>
          </a:p>
          <a:p>
            <a:r>
              <a:rPr lang="en-US" sz="2400" dirty="0"/>
              <a:t>Atypical perinuclear anti-neutrophil cytoplasmic antibodies  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Type 2 autoimmune hepatitis </a:t>
            </a:r>
          </a:p>
          <a:p>
            <a:r>
              <a:rPr lang="en-US" sz="2400" dirty="0"/>
              <a:t>antibodies to LKM-1, ALC-1</a:t>
            </a:r>
            <a:endParaRPr lang="fa-IR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78D15-4E91-46A3-898C-9C8D76035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9674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Gamma globulins </a:t>
            </a:r>
          </a:p>
          <a:p>
            <a:r>
              <a:rPr lang="en-US" sz="2400" dirty="0"/>
              <a:t> In autoimmune </a:t>
            </a:r>
            <a:r>
              <a:rPr lang="en-US" sz="2400" dirty="0" err="1"/>
              <a:t>hepatitisis</a:t>
            </a:r>
            <a:r>
              <a:rPr lang="en-US" sz="2400" dirty="0"/>
              <a:t> an elevation in gamma globulins(</a:t>
            </a:r>
            <a:r>
              <a:rPr lang="en-US" sz="2400" dirty="0" err="1"/>
              <a:t>IGg</a:t>
            </a:r>
            <a:r>
              <a:rPr lang="en-US" sz="2400" dirty="0"/>
              <a:t>)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Autoantibodies 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Antinuclear antibodies</a:t>
            </a:r>
            <a:r>
              <a:rPr lang="en-US" sz="2000" dirty="0">
                <a:solidFill>
                  <a:srgbClr val="0070C0"/>
                </a:solidFill>
              </a:rPr>
              <a:t>(</a:t>
            </a:r>
            <a:r>
              <a:rPr lang="en-US" sz="2000" b="1" dirty="0">
                <a:solidFill>
                  <a:srgbClr val="0070C0"/>
                </a:solidFill>
              </a:rPr>
              <a:t>ANA</a:t>
            </a:r>
            <a:r>
              <a:rPr lang="en-US" sz="2000" dirty="0">
                <a:solidFill>
                  <a:srgbClr val="0070C0"/>
                </a:solidFill>
              </a:rPr>
              <a:t>) </a:t>
            </a:r>
            <a:r>
              <a:rPr lang="en-US" sz="2000" dirty="0"/>
              <a:t>are the most common, titers in the range of 1:80 to 1:100 or greater</a:t>
            </a:r>
          </a:p>
          <a:p>
            <a:pPr marL="0" indent="0">
              <a:buNone/>
            </a:pPr>
            <a:r>
              <a:rPr lang="en-US" sz="2000" dirty="0"/>
              <a:t>  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Anti-smooth muscle antibodies</a:t>
            </a:r>
            <a:r>
              <a:rPr lang="en-US" sz="2000" dirty="0">
                <a:solidFill>
                  <a:srgbClr val="0070C0"/>
                </a:solidFill>
              </a:rPr>
              <a:t>(</a:t>
            </a:r>
            <a:r>
              <a:rPr lang="en-US" sz="2000" b="1" dirty="0">
                <a:solidFill>
                  <a:srgbClr val="0070C0"/>
                </a:solidFill>
              </a:rPr>
              <a:t>ASMA</a:t>
            </a:r>
            <a:r>
              <a:rPr lang="en-US" sz="2000" dirty="0">
                <a:solidFill>
                  <a:srgbClr val="0070C0"/>
                </a:solidFill>
              </a:rPr>
              <a:t>) </a:t>
            </a:r>
            <a:r>
              <a:rPr lang="en-US" sz="2000" dirty="0"/>
              <a:t>are more specific than ANA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>
                <a:solidFill>
                  <a:srgbClr val="0070C0"/>
                </a:solidFill>
              </a:rPr>
              <a:t>Anti-actin antibodies</a:t>
            </a:r>
            <a:r>
              <a:rPr lang="en-US" sz="2000" dirty="0">
                <a:solidFill>
                  <a:srgbClr val="0070C0"/>
                </a:solidFill>
              </a:rPr>
              <a:t>(</a:t>
            </a:r>
            <a:r>
              <a:rPr lang="en-US" sz="2000" b="1" dirty="0">
                <a:solidFill>
                  <a:srgbClr val="0070C0"/>
                </a:solidFill>
              </a:rPr>
              <a:t>AAA</a:t>
            </a:r>
            <a:r>
              <a:rPr lang="en-US" sz="2000" dirty="0">
                <a:solidFill>
                  <a:srgbClr val="0070C0"/>
                </a:solidFill>
              </a:rPr>
              <a:t>), </a:t>
            </a:r>
            <a:r>
              <a:rPr lang="en-US" sz="2000" dirty="0"/>
              <a:t>more specific than ANA for type 1, (IgG anti-F-actin) , ASMA titers of 1:320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>
                <a:solidFill>
                  <a:srgbClr val="0070C0"/>
                </a:solidFill>
              </a:rPr>
              <a:t>Anti-soluble liver antigen/liver pancreas antibodies </a:t>
            </a:r>
            <a:r>
              <a:rPr lang="en-US" sz="2000" dirty="0">
                <a:solidFill>
                  <a:srgbClr val="0070C0"/>
                </a:solidFill>
              </a:rPr>
              <a:t>(</a:t>
            </a:r>
            <a:r>
              <a:rPr lang="en-US" sz="2000" b="1" dirty="0">
                <a:solidFill>
                  <a:srgbClr val="0070C0"/>
                </a:solidFill>
              </a:rPr>
              <a:t>anti-SLA/LP</a:t>
            </a:r>
            <a:r>
              <a:rPr lang="en-US" sz="2000" dirty="0">
                <a:solidFill>
                  <a:srgbClr val="0070C0"/>
                </a:solidFill>
              </a:rPr>
              <a:t>), </a:t>
            </a:r>
            <a:r>
              <a:rPr lang="en-US" sz="2000" dirty="0"/>
              <a:t>10 to 30 percent of adult patients with type 1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>
                <a:solidFill>
                  <a:srgbClr val="0070C0"/>
                </a:solidFill>
              </a:rPr>
              <a:t>Anti-neutrophil cytoplasmic antibodies </a:t>
            </a:r>
            <a:r>
              <a:rPr lang="en-US" sz="2000" dirty="0">
                <a:solidFill>
                  <a:srgbClr val="0070C0"/>
                </a:solidFill>
              </a:rPr>
              <a:t>(</a:t>
            </a:r>
            <a:r>
              <a:rPr lang="en-US" sz="2000" b="1" dirty="0">
                <a:solidFill>
                  <a:srgbClr val="0070C0"/>
                </a:solidFill>
              </a:rPr>
              <a:t>p-ANCA</a:t>
            </a:r>
            <a:r>
              <a:rPr lang="en-US" sz="2000" dirty="0">
                <a:solidFill>
                  <a:srgbClr val="0070C0"/>
                </a:solidFill>
              </a:rPr>
              <a:t>), </a:t>
            </a:r>
            <a:r>
              <a:rPr lang="en-US" sz="2000" dirty="0"/>
              <a:t>in patients with type 1, Atypical p-ANCA is also found in patients with inflammatory bowel disease and primary sclerosing cholangitis</a:t>
            </a:r>
          </a:p>
        </p:txBody>
      </p:sp>
    </p:spTree>
    <p:extLst>
      <p:ext uri="{BB962C8B-B14F-4D97-AF65-F5344CB8AC3E}">
        <p14:creationId xmlns:p14="http://schemas.microsoft.com/office/powerpoint/2010/main" val="245997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1CB6B-B732-4E86-9B9C-6AE20B958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55272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Anti-mitochondrial antibodies </a:t>
            </a:r>
            <a:r>
              <a:rPr lang="en-US" sz="2400" dirty="0">
                <a:solidFill>
                  <a:srgbClr val="0070C0"/>
                </a:solidFill>
              </a:rPr>
              <a:t>(</a:t>
            </a:r>
            <a:r>
              <a:rPr lang="en-US" sz="2400" b="1" dirty="0">
                <a:solidFill>
                  <a:srgbClr val="0070C0"/>
                </a:solidFill>
              </a:rPr>
              <a:t>AMA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, can occur in type 1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Anti-DNA antibodies </a:t>
            </a:r>
            <a:r>
              <a:rPr lang="en-US" sz="2400" dirty="0"/>
              <a:t>most commonly associated with systemic lupus (found in patients in type 1 and 2)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</a:rPr>
              <a:t>Anti-liver-kidney microsomal-1 antibodies (anti-LKM-1) </a:t>
            </a:r>
            <a:r>
              <a:rPr lang="en-US" sz="2400" dirty="0"/>
              <a:t>are directed at the cytochrome P450 enzyme CYP2D6, in patients with type 2 disease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</a:rPr>
              <a:t>Anti-liver-kidney microsomal-3 antibodies  (anti-LKM-3)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against uridine diphosphate-</a:t>
            </a:r>
            <a:r>
              <a:rPr lang="en-US" sz="2400" dirty="0" err="1"/>
              <a:t>glucuronosyl</a:t>
            </a:r>
            <a:r>
              <a:rPr lang="en-US" sz="2400" dirty="0"/>
              <a:t> transferases found rarely in patients with type 2 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</a:rPr>
              <a:t>Anti-liver cytosol antibody-1  (ALC-1) ,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 marker of type 2, measurement is not generally available in clinical laboratories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4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7E745-88C9-4F79-991C-76A4868D2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Imaging</a:t>
            </a:r>
          </a:p>
          <a:p>
            <a:r>
              <a:rPr lang="en-US" sz="2400" dirty="0"/>
              <a:t>no characteristic imaging features.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9591756-91D1-4BBF-A4E4-5DCCC3455F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9" y="116632"/>
            <a:ext cx="4566935" cy="6624735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17B4788-4E4C-40AA-92E7-3A458C05A0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85" y="260647"/>
            <a:ext cx="4334480" cy="6480719"/>
          </a:xfrm>
        </p:spPr>
      </p:pic>
    </p:spTree>
    <p:extLst>
      <p:ext uri="{BB962C8B-B14F-4D97-AF65-F5344CB8AC3E}">
        <p14:creationId xmlns:p14="http://schemas.microsoft.com/office/powerpoint/2010/main" val="29267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8555" y="1961858"/>
            <a:ext cx="5741126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1518556" y="2794350"/>
            <a:ext cx="5741126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518556" y="3601247"/>
            <a:ext cx="5741126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1518556" y="4408145"/>
            <a:ext cx="5741126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518556" y="5175854"/>
            <a:ext cx="5741126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1639388" y="2072496"/>
            <a:ext cx="5345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Primordial Prevention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87134" y="2905162"/>
            <a:ext cx="5398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Primary Prevention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87135" y="3744451"/>
            <a:ext cx="5476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Secondary Prevention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39388" y="4512160"/>
            <a:ext cx="5424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Tertiary Prevention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87135" y="5299463"/>
            <a:ext cx="5476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Quaternary Prevention  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35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8" y="1334043"/>
            <a:ext cx="8915400" cy="40462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33602" y="1712867"/>
            <a:ext cx="620486" cy="244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5711734" y="1712867"/>
            <a:ext cx="620486" cy="244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2014945" y="1725929"/>
            <a:ext cx="620486" cy="24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4565469" y="3115490"/>
            <a:ext cx="620486" cy="24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7171507" y="3112224"/>
            <a:ext cx="620486" cy="24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34785" y="2268039"/>
            <a:ext cx="1048296" cy="4604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1257299" y="1712867"/>
            <a:ext cx="620486" cy="244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/>
        </p:nvSpPr>
        <p:spPr>
          <a:xfrm>
            <a:off x="1547664" y="3118806"/>
            <a:ext cx="777524" cy="238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5283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2206" y="1197680"/>
            <a:ext cx="5741126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1815736" y="1320145"/>
            <a:ext cx="5345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Primordial Prevention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11083" y="2268040"/>
            <a:ext cx="7963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2369710"/>
            <a:ext cx="8171185" cy="4011618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1- </a:t>
            </a:r>
            <a:r>
              <a:rPr lang="fa-IR" sz="2400" b="0" dirty="0" smtClean="0">
                <a:cs typeface="B Nazanin" panose="00000400000000000000" pitchFamily="2" charset="-78"/>
              </a:rPr>
              <a:t>اقدام در جهت بالا بردن سطح بهداشت جهت جلوگیری از ابتلا به بیماریهای ویرال اعم از انواع هپاتیت وغیره </a:t>
            </a:r>
            <a:br>
              <a:rPr lang="fa-IR" sz="2400" b="0" dirty="0" smtClean="0">
                <a:cs typeface="B Nazanin" panose="00000400000000000000" pitchFamily="2" charset="-78"/>
              </a:rPr>
            </a:br>
            <a:r>
              <a:rPr lang="fa-IR" sz="2400" b="0" dirty="0" smtClean="0">
                <a:cs typeface="B Nazanin" panose="00000400000000000000" pitchFamily="2" charset="-78"/>
              </a:rPr>
              <a:t>2- افزایش آگاهی جمعیت عمومی در خصوص عدم استفاده از داروهای هپاتوتوکسیک بدون تجویز پزشک، الکل و حتی داروهای گیاهی</a:t>
            </a:r>
            <a:br>
              <a:rPr lang="fa-IR" sz="2400" b="0" dirty="0" smtClean="0">
                <a:cs typeface="B Nazanin" panose="00000400000000000000" pitchFamily="2" charset="-78"/>
              </a:rPr>
            </a:br>
            <a:r>
              <a:rPr lang="fa-IR" sz="2400" b="0" dirty="0" smtClean="0">
                <a:cs typeface="B Nazanin" panose="00000400000000000000" pitchFamily="2" charset="-78"/>
              </a:rPr>
              <a:t>3- اقدام در خصوص ترویج سبک زندگی سلام تغذیه مناسب، ورزش و پرهیز از چاقی و اضافه وزن </a:t>
            </a:r>
            <a:br>
              <a:rPr lang="fa-IR" sz="2400" b="0" dirty="0" smtClean="0">
                <a:cs typeface="B Nazanin" panose="00000400000000000000" pitchFamily="2" charset="-78"/>
              </a:rPr>
            </a:br>
            <a:r>
              <a:rPr lang="fa-IR" sz="2400" b="0" dirty="0" smtClean="0">
                <a:cs typeface="B Nazanin" panose="00000400000000000000" pitchFamily="2" charset="-78"/>
              </a:rPr>
              <a:t>4- آموزش در خصوص تشکیل پرونده الکترونیک سلامت جهت تمامی آحاد جمعیت کشور و ارزش و اهمیت انجام مراقبتهای لازم در هر گروه سنی</a:t>
            </a:r>
            <a:r>
              <a:rPr lang="fa-IR" sz="2400" b="0" dirty="0" smtClean="0">
                <a:cs typeface="+mn-cs"/>
              </a:rPr>
              <a:t/>
            </a:r>
            <a:br>
              <a:rPr lang="fa-IR" sz="2400" b="0" dirty="0" smtClean="0">
                <a:cs typeface="+mn-cs"/>
              </a:rPr>
            </a:br>
            <a:r>
              <a:rPr lang="fa-IR" sz="2400" b="0" dirty="0" smtClean="0">
                <a:cs typeface="+mn-cs"/>
              </a:rPr>
              <a:t> </a:t>
            </a:r>
            <a:endParaRPr lang="en-US" sz="2400" b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57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47105" y="1083603"/>
            <a:ext cx="5741126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1518553" y="1207212"/>
            <a:ext cx="5398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Primary Prevention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988840"/>
            <a:ext cx="8928992" cy="4752528"/>
          </a:xfrm>
        </p:spPr>
        <p:txBody>
          <a:bodyPr>
            <a:normAutofit/>
          </a:bodyPr>
          <a:lstStyle/>
          <a:p>
            <a:pPr algn="r" rtl="1"/>
            <a:r>
              <a:rPr lang="fa-IR" sz="2400" b="0" dirty="0" smtClean="0">
                <a:latin typeface="Arial" panose="020B0604020202020204" pitchFamily="34" charset="0"/>
                <a:cs typeface="B Nazanin" panose="00000400000000000000" pitchFamily="2" charset="-78"/>
              </a:rPr>
              <a:t>1-ارزیابی خانوارهای پر خطر و انجام مداخلات لازم در خصوص کاهش ریسک فاکتورها </a:t>
            </a:r>
            <a:r>
              <a:rPr lang="fa-IR" sz="2400" b="0" dirty="0">
                <a:latin typeface="Arial" panose="020B0604020202020204" pitchFamily="34" charset="0"/>
                <a:cs typeface="B Nazanin" panose="00000400000000000000" pitchFamily="2" charset="-78"/>
              </a:rPr>
              <a:t/>
            </a:r>
            <a:br>
              <a:rPr lang="fa-IR" sz="2400" b="0" dirty="0">
                <a:latin typeface="Arial" panose="020B0604020202020204" pitchFamily="34" charset="0"/>
                <a:cs typeface="B Nazanin" panose="00000400000000000000" pitchFamily="2" charset="-78"/>
              </a:rPr>
            </a:br>
            <a:r>
              <a:rPr lang="fa-IR" sz="2800" b="0" dirty="0" smtClean="0">
                <a:latin typeface="Arial" panose="020B0604020202020204" pitchFamily="34" charset="0"/>
                <a:cs typeface="B Nazanin" panose="00000400000000000000" pitchFamily="2" charset="-78"/>
              </a:rPr>
              <a:t>2- </a:t>
            </a:r>
            <a:r>
              <a:rPr lang="fa-IR" sz="2400" b="0" dirty="0">
                <a:latin typeface="Arial" panose="020B0604020202020204" pitchFamily="34" charset="0"/>
                <a:cs typeface="B Nazanin" panose="00000400000000000000" pitchFamily="2" charset="-78"/>
              </a:rPr>
              <a:t>انجام واکسیناسیون کشوری در خصوص هپاتیت و سایر بیمارهای </a:t>
            </a:r>
            <a:r>
              <a:rPr lang="fa-IR" sz="2400" b="0" dirty="0" smtClean="0">
                <a:latin typeface="Arial" panose="020B0604020202020204" pitchFamily="34" charset="0"/>
                <a:cs typeface="B Nazanin" panose="00000400000000000000" pitchFamily="2" charset="-78"/>
              </a:rPr>
              <a:t>ویرال</a:t>
            </a:r>
            <a:br>
              <a:rPr lang="fa-IR" sz="2400" b="0" dirty="0" smtClean="0">
                <a:latin typeface="Arial" panose="020B0604020202020204" pitchFamily="34" charset="0"/>
                <a:cs typeface="B Nazanin" panose="00000400000000000000" pitchFamily="2" charset="-78"/>
              </a:rPr>
            </a:br>
            <a:r>
              <a:rPr lang="fa-IR" sz="2400" b="0" dirty="0">
                <a:latin typeface="Arial" panose="020B0604020202020204" pitchFamily="34" charset="0"/>
                <a:cs typeface="B Nazanin" panose="00000400000000000000" pitchFamily="2" charset="-78"/>
              </a:rPr>
              <a:t>3- توصیه به قطع سیگار، مصرف الکل، کاهش وزن و انجام فعالیت بدنی مطلوب در جمعیت تحت پوشش حسب مورد در هر ویزیت با هر علت </a:t>
            </a:r>
            <a:endParaRPr lang="en-US" sz="2400" b="0" dirty="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61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6062" y="1132367"/>
            <a:ext cx="5741126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1420582" y="1255977"/>
            <a:ext cx="5476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Secondary Prevention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1082" y="2591344"/>
            <a:ext cx="7983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060848"/>
            <a:ext cx="7772400" cy="4608512"/>
          </a:xfrm>
        </p:spPr>
        <p:txBody>
          <a:bodyPr>
            <a:normAutofit/>
          </a:bodyPr>
          <a:lstStyle/>
          <a:p>
            <a:pPr algn="r" rtl="1"/>
            <a:r>
              <a:rPr lang="fa-I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4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a-IR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a-IR" sz="2400" b="0" dirty="0" smtClean="0">
                <a:latin typeface="Arial" panose="020B0604020202020204" pitchFamily="34" charset="0"/>
                <a:cs typeface="B Nazanin" panose="00000400000000000000" pitchFamily="2" charset="-78"/>
              </a:rPr>
              <a:t>1- </a:t>
            </a:r>
            <a:r>
              <a:rPr lang="fa-IR" sz="2400" b="0" dirty="0">
                <a:latin typeface="Arial" panose="020B0604020202020204" pitchFamily="34" charset="0"/>
                <a:cs typeface="B Nazanin" panose="00000400000000000000" pitchFamily="2" charset="-78"/>
              </a:rPr>
              <a:t>انجام مراقبت ها و ویزیت های دوره ای  و بیمار یابی بموقع با توجه به ماهیت بی علامت بودن بیماری </a:t>
            </a:r>
            <a:br>
              <a:rPr lang="fa-IR" sz="2400" b="0" dirty="0">
                <a:latin typeface="Arial" panose="020B0604020202020204" pitchFamily="34" charset="0"/>
                <a:cs typeface="B Nazanin" panose="00000400000000000000" pitchFamily="2" charset="-78"/>
              </a:rPr>
            </a:br>
            <a:r>
              <a:rPr lang="fa-IR" sz="2400" b="0" dirty="0" smtClean="0">
                <a:latin typeface="Arial" panose="020B0604020202020204" pitchFamily="34" charset="0"/>
                <a:cs typeface="B Nazanin" panose="00000400000000000000" pitchFamily="2" charset="-78"/>
              </a:rPr>
              <a:t>2- </a:t>
            </a:r>
            <a:r>
              <a:rPr lang="fa-IR" sz="2400" b="0" dirty="0">
                <a:latin typeface="Arial" panose="020B0604020202020204" pitchFamily="34" charset="0"/>
                <a:cs typeface="B Nazanin" panose="00000400000000000000" pitchFamily="2" charset="-78"/>
              </a:rPr>
              <a:t>انجام اقدامات تشخیصی اولیه و بموقع جهت بیماریابی </a:t>
            </a:r>
            <a:r>
              <a:rPr lang="fa-IR" sz="24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a-IR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5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9926" y="1175087"/>
            <a:ext cx="5741126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1285056" y="1298696"/>
            <a:ext cx="5424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Tertiary Prevention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1082" y="2493374"/>
            <a:ext cx="8002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endParaRPr lang="en-US" dirty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2132856"/>
            <a:ext cx="8856984" cy="4536504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2400" dirty="0">
                <a:latin typeface="Arial" panose="020B0604020202020204" pitchFamily="34" charset="0"/>
                <a:cs typeface="B Nazanin" panose="00000400000000000000" pitchFamily="2" charset="-78"/>
              </a:rPr>
              <a:t>1-</a:t>
            </a:r>
            <a:r>
              <a:rPr lang="fa-IR" sz="2400" b="0" dirty="0">
                <a:latin typeface="Arial" panose="020B0604020202020204" pitchFamily="34" charset="0"/>
                <a:cs typeface="B Nazanin" panose="00000400000000000000" pitchFamily="2" charset="-78"/>
              </a:rPr>
              <a:t>انجام اقدامات تشخیصی تکمیلی در اسرع وقت جهت رسیدن به تشخیص </a:t>
            </a:r>
            <a:br>
              <a:rPr lang="fa-IR" sz="2400" b="0" dirty="0">
                <a:latin typeface="Arial" panose="020B0604020202020204" pitchFamily="34" charset="0"/>
                <a:cs typeface="B Nazanin" panose="00000400000000000000" pitchFamily="2" charset="-78"/>
              </a:rPr>
            </a:br>
            <a:r>
              <a:rPr lang="fa-IR" sz="2400" b="0" dirty="0">
                <a:latin typeface="Arial" panose="020B0604020202020204" pitchFamily="34" charset="0"/>
                <a:cs typeface="B Nazanin" panose="00000400000000000000" pitchFamily="2" charset="-78"/>
              </a:rPr>
              <a:t>2-  شناسایی هر چه سریعتر علایم  خطر و انجام ارجاع هر چه سریعتر در موارد مقتضی به سطح دو درمان </a:t>
            </a:r>
            <a:br>
              <a:rPr lang="fa-IR" sz="2400" b="0" dirty="0">
                <a:latin typeface="Arial" panose="020B0604020202020204" pitchFamily="34" charset="0"/>
                <a:cs typeface="B Nazanin" panose="00000400000000000000" pitchFamily="2" charset="-78"/>
              </a:rPr>
            </a:br>
            <a:r>
              <a:rPr lang="fa-IR" sz="2400" b="0" dirty="0">
                <a:latin typeface="Arial" panose="020B0604020202020204" pitchFamily="34" charset="0"/>
                <a:cs typeface="B Nazanin" panose="00000400000000000000" pitchFamily="2" charset="-78"/>
              </a:rPr>
              <a:t>3- پیگیری فعال جهت ادامه و انجام اقدامات تشخیصی و درمانی با توجه به ماهیت بی علامتی بیماری </a:t>
            </a:r>
            <a:br>
              <a:rPr lang="fa-IR" sz="2400" b="0" dirty="0">
                <a:latin typeface="Arial" panose="020B0604020202020204" pitchFamily="34" charset="0"/>
                <a:cs typeface="B Nazanin" panose="00000400000000000000" pitchFamily="2" charset="-78"/>
              </a:rPr>
            </a:br>
            <a:r>
              <a:rPr lang="fa-IR" sz="2400" b="0" dirty="0">
                <a:latin typeface="Arial" panose="020B0604020202020204" pitchFamily="34" charset="0"/>
                <a:cs typeface="B Nazanin" panose="00000400000000000000" pitchFamily="2" charset="-78"/>
              </a:rPr>
              <a:t>4 اموزش و دادن اگاهی در خصوص ماهیت بیماری سیر درمان و اهمیت پیگیری جهت جلوگیری از عواقب و پیشرفت بیماری </a:t>
            </a:r>
            <a:br>
              <a:rPr lang="fa-IR" sz="2400" b="0" dirty="0">
                <a:latin typeface="Arial" panose="020B0604020202020204" pitchFamily="34" charset="0"/>
                <a:cs typeface="B Nazanin" panose="00000400000000000000" pitchFamily="2" charset="-78"/>
              </a:rPr>
            </a:br>
            <a:r>
              <a:rPr lang="fa-IR" sz="2400" b="0" dirty="0">
                <a:latin typeface="Arial" panose="020B0604020202020204" pitchFamily="34" charset="0"/>
                <a:cs typeface="B Nazanin" panose="00000400000000000000" pitchFamily="2" charset="-78"/>
              </a:rPr>
              <a:t>5- دادن اطلاعات لازم به بیمار در خصوص نوع درمان عوارض آن </a:t>
            </a:r>
            <a:r>
              <a:rPr lang="fa-IR" sz="2400" b="0" dirty="0" smtClean="0">
                <a:latin typeface="Arial" panose="020B0604020202020204" pitchFamily="34" charset="0"/>
                <a:cs typeface="B Nazanin" panose="00000400000000000000" pitchFamily="2" charset="-78"/>
              </a:rPr>
              <a:t>و نیاز </a:t>
            </a:r>
            <a:r>
              <a:rPr lang="fa-IR" sz="2400" b="0" dirty="0">
                <a:latin typeface="Arial" panose="020B0604020202020204" pitchFamily="34" charset="0"/>
                <a:cs typeface="B Nazanin" panose="00000400000000000000" pitchFamily="2" charset="-78"/>
              </a:rPr>
              <a:t>به پیگیری در صورت ایجاد شدن عوارض دارویی</a:t>
            </a:r>
            <a:br>
              <a:rPr lang="fa-IR" sz="2400" b="0" dirty="0">
                <a:latin typeface="Arial" panose="020B0604020202020204" pitchFamily="34" charset="0"/>
                <a:cs typeface="B Nazanin" panose="00000400000000000000" pitchFamily="2" charset="-78"/>
              </a:rPr>
            </a:br>
            <a:r>
              <a:rPr lang="fa-IR" sz="2400" b="0" dirty="0">
                <a:latin typeface="Arial" panose="020B0604020202020204" pitchFamily="34" charset="0"/>
                <a:cs typeface="B Nazanin" panose="00000400000000000000" pitchFamily="2" charset="-78"/>
              </a:rPr>
              <a:t>6- شناخت و ارزیابی بیماران دارای ریسک برای درمان مونوتراپی و استفاده از درمان ترکیبی در این بیماران جهت جلوگیری از عوارض </a:t>
            </a:r>
            <a:br>
              <a:rPr lang="fa-IR" sz="2400" b="0" dirty="0">
                <a:latin typeface="Arial" panose="020B0604020202020204" pitchFamily="34" charset="0"/>
                <a:cs typeface="B Nazanin" panose="00000400000000000000" pitchFamily="2" charset="-78"/>
              </a:rPr>
            </a:br>
            <a:r>
              <a:rPr lang="fa-IR" sz="2400" b="0" dirty="0">
                <a:latin typeface="Arial" panose="020B0604020202020204" pitchFamily="34" charset="0"/>
                <a:cs typeface="B Nazanin" panose="00000400000000000000" pitchFamily="2" charset="-78"/>
              </a:rPr>
              <a:t>7- پیگیری فعال پزشک خانواده در خصوص تشخیص و درمان بیماری و ارتباط موثر با سطح دو درمان جهت حفظ کیفیت زندگی بیمار </a:t>
            </a:r>
            <a:endParaRPr lang="en-US" sz="2400" b="0" dirty="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93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1567" y="1100240"/>
            <a:ext cx="5741126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1376493" y="1223850"/>
            <a:ext cx="54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Quaternary Prevention  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111" y="2522765"/>
            <a:ext cx="80026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512" y="2276872"/>
            <a:ext cx="8856984" cy="3312368"/>
          </a:xfrm>
        </p:spPr>
        <p:txBody>
          <a:bodyPr/>
          <a:lstStyle/>
          <a:p>
            <a:pPr algn="r" rtl="1"/>
            <a:r>
              <a:rPr lang="fa-IR" sz="2400" b="0" dirty="0">
                <a:solidFill>
                  <a:prstClr val="black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1- جلوگیری از انجام اقدامات تشخیصی بی مورد جهت بیمار مانند اقدامات تصویر برداری بی مورد و یا بیوپسی </a:t>
            </a:r>
            <a:br>
              <a:rPr lang="fa-IR" sz="2400" b="0" dirty="0">
                <a:solidFill>
                  <a:prstClr val="black"/>
                </a:solidFill>
                <a:latin typeface="Arial" panose="020B0604020202020204" pitchFamily="34" charset="0"/>
                <a:cs typeface="B Nazanin" panose="00000400000000000000" pitchFamily="2" charset="-78"/>
              </a:rPr>
            </a:br>
            <a:r>
              <a:rPr lang="fa-IR" sz="2400" b="0" dirty="0">
                <a:solidFill>
                  <a:prstClr val="black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2- توجه به عوارض طولانی مدت مصرف کورتیکواسترویید و انجام اقدامات درمانی مکمل و پیشگیرانه </a:t>
            </a:r>
            <a:br>
              <a:rPr lang="fa-IR" sz="2400" b="0" dirty="0">
                <a:solidFill>
                  <a:prstClr val="black"/>
                </a:solidFill>
                <a:latin typeface="Arial" panose="020B0604020202020204" pitchFamily="34" charset="0"/>
                <a:cs typeface="B Nazanin" panose="00000400000000000000" pitchFamily="2" charset="-78"/>
              </a:rPr>
            </a:br>
            <a:r>
              <a:rPr lang="fa-IR" sz="2400" b="0" dirty="0">
                <a:solidFill>
                  <a:prstClr val="black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3- شناسایی به موقع عوارض </a:t>
            </a:r>
            <a:r>
              <a:rPr lang="fa-IR" sz="2400" b="0" dirty="0" smtClean="0">
                <a:solidFill>
                  <a:prstClr val="black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مونوتراپی </a:t>
            </a:r>
            <a:r>
              <a:rPr lang="fa-IR" sz="2400" b="0" dirty="0">
                <a:solidFill>
                  <a:prstClr val="black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و در صورت نیاز تغییر رژیم درمانی به رژیم ترکیبی </a:t>
            </a:r>
            <a:br>
              <a:rPr lang="fa-IR" sz="2400" b="0" dirty="0">
                <a:solidFill>
                  <a:prstClr val="black"/>
                </a:solidFill>
                <a:latin typeface="Arial" panose="020B0604020202020204" pitchFamily="34" charset="0"/>
                <a:cs typeface="B Nazanin" panose="00000400000000000000" pitchFamily="2" charset="-78"/>
              </a:rPr>
            </a:br>
            <a:r>
              <a:rPr lang="fa-IR" sz="2400" b="0" dirty="0">
                <a:solidFill>
                  <a:prstClr val="black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4- در صورت هماهنگی با بیمار و شرایط بیماری تصمیم به قطع درمان و پیگیری بیمار در صورت عود بیماری 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27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52" y="1004208"/>
            <a:ext cx="8807631" cy="48201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90113" y="1797776"/>
            <a:ext cx="440871" cy="24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5884819" y="2196192"/>
            <a:ext cx="421277" cy="24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5884818" y="2604406"/>
            <a:ext cx="421277" cy="24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5790112" y="3032214"/>
            <a:ext cx="587828" cy="244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7429500" y="2135775"/>
            <a:ext cx="760912" cy="24492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5564778" y="1379765"/>
            <a:ext cx="538843" cy="244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4140926" y="1379765"/>
            <a:ext cx="620486" cy="244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708660" y="1920240"/>
            <a:ext cx="486593" cy="244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2994661" y="3414304"/>
            <a:ext cx="535577" cy="24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1195253" y="1318657"/>
            <a:ext cx="1378130" cy="3060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135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0ADAF-E2DB-4D4C-9E9D-AB3F46CE0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32656"/>
            <a:ext cx="7920880" cy="6120680"/>
          </a:xfrm>
        </p:spPr>
        <p:txBody>
          <a:bodyPr>
            <a:normAutofit fontScale="92500" lnSpcReduction="20000"/>
          </a:bodyPr>
          <a:lstStyle/>
          <a:p>
            <a:pPr marL="0" indent="0" algn="just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چند روز بعد پسر 13 ساله همراه با مادر خود جهت ویزیت مراجعه کرد. شکایت مادر وی مقداری بی </a:t>
            </a:r>
            <a:r>
              <a:rPr lang="fa-IR" dirty="0">
                <a:cs typeface="B Nazanin" panose="00000400000000000000" pitchFamily="2" charset="-78"/>
              </a:rPr>
              <a:t>اشتهایی از </a:t>
            </a:r>
            <a:r>
              <a:rPr lang="fa-IR" dirty="0" smtClean="0">
                <a:cs typeface="B Nazanin" panose="00000400000000000000" pitchFamily="2" charset="-78"/>
              </a:rPr>
              <a:t>حدود 9 ماه پیش </a:t>
            </a:r>
            <a:r>
              <a:rPr lang="fa-IR" dirty="0">
                <a:cs typeface="B Nazanin" panose="00000400000000000000" pitchFamily="2" charset="-78"/>
              </a:rPr>
              <a:t>که البته خود بیمار خیلی با این موضوع موافق نبود کاهش وزن را در این مدت را ذکر </a:t>
            </a:r>
            <a:r>
              <a:rPr lang="fa-IR" dirty="0" smtClean="0">
                <a:cs typeface="B Nazanin" panose="00000400000000000000" pitchFamily="2" charset="-78"/>
              </a:rPr>
              <a:t>نمیکرد. تهوع ، استفراغ، اسهال و دل </a:t>
            </a:r>
            <a:r>
              <a:rPr lang="fa-IR" dirty="0">
                <a:cs typeface="B Nazanin" panose="00000400000000000000" pitchFamily="2" charset="-78"/>
              </a:rPr>
              <a:t>درد  </a:t>
            </a:r>
            <a:r>
              <a:rPr lang="fa-IR" dirty="0" smtClean="0">
                <a:cs typeface="B Nazanin" panose="00000400000000000000" pitchFamily="2" charset="-78"/>
              </a:rPr>
              <a:t>نداشت . از حدود </a:t>
            </a:r>
            <a:r>
              <a:rPr lang="fa-IR" dirty="0">
                <a:cs typeface="B Nazanin" panose="00000400000000000000" pitchFamily="2" charset="-78"/>
              </a:rPr>
              <a:t>سه ماه پیش بتدریج دچار زردی در ناحیه چشم  شده که </a:t>
            </a:r>
            <a:r>
              <a:rPr lang="fa-IR" dirty="0" smtClean="0">
                <a:cs typeface="B Nazanin" panose="00000400000000000000" pitchFamily="2" charset="-78"/>
              </a:rPr>
              <a:t>مقدار </a:t>
            </a:r>
            <a:r>
              <a:rPr lang="fa-IR" dirty="0">
                <a:cs typeface="B Nazanin" panose="00000400000000000000" pitchFamily="2" charset="-78"/>
              </a:rPr>
              <a:t>آ</a:t>
            </a:r>
            <a:r>
              <a:rPr lang="fa-IR" dirty="0" smtClean="0">
                <a:cs typeface="B Nazanin" panose="00000400000000000000" pitchFamily="2" charset="-78"/>
              </a:rPr>
              <a:t>ن </a:t>
            </a:r>
            <a:r>
              <a:rPr lang="fa-IR" dirty="0">
                <a:cs typeface="B Nazanin" panose="00000400000000000000" pitchFamily="2" charset="-78"/>
              </a:rPr>
              <a:t>کم و زیاد میشده گاهی در فعالیتها و ورزش شدید هم دچار ضعف شده و زرد رنگ میشود</a:t>
            </a:r>
            <a:r>
              <a:rPr lang="fa-IR" dirty="0" smtClean="0">
                <a:cs typeface="B Nazanin" panose="00000400000000000000" pitchFamily="2" charset="-78"/>
              </a:rPr>
              <a:t>. در چند وقت اخیر دو سه بار دچار خونریزی از بینی شده که ناشی از خشکی هوا به علت سرما بوده و با چرب کردن بینی بهبود پیدا شده است. </a:t>
            </a:r>
            <a:endParaRPr lang="fa-IR" dirty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در </a:t>
            </a:r>
            <a:r>
              <a:rPr lang="fa-IR" dirty="0">
                <a:cs typeface="B Nazanin" panose="00000400000000000000" pitchFamily="2" charset="-78"/>
              </a:rPr>
              <a:t>طول این مدت تب استفراغ خونی و ملنا و تغییر رنگ مدفوع را ذکر </a:t>
            </a:r>
            <a:r>
              <a:rPr lang="fa-IR" dirty="0" smtClean="0">
                <a:cs typeface="B Nazanin" panose="00000400000000000000" pitchFamily="2" charset="-78"/>
              </a:rPr>
              <a:t>نمیکند. </a:t>
            </a:r>
            <a:endParaRPr lang="fa-IR" dirty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en-US" dirty="0" smtClean="0">
                <a:cs typeface="B Nazanin" panose="00000400000000000000" pitchFamily="2" charset="-78"/>
              </a:rPr>
              <a:t>PMH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: حاصل زایمان طبیعی بدون سابقه بستری مراحل رشد نرمال </a:t>
            </a:r>
            <a:r>
              <a:rPr lang="fa-IR" dirty="0" smtClean="0">
                <a:cs typeface="B Nazanin" panose="00000400000000000000" pitchFamily="2" charset="-78"/>
              </a:rPr>
              <a:t>و بلوغ نرمال</a:t>
            </a:r>
            <a:endParaRPr lang="fa-IR" dirty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en-US" dirty="0" smtClean="0">
                <a:cs typeface="B Nazanin" panose="00000400000000000000" pitchFamily="2" charset="-78"/>
              </a:rPr>
              <a:t>Drug H</a:t>
            </a:r>
            <a:r>
              <a:rPr lang="fa-IR" dirty="0" smtClean="0">
                <a:cs typeface="B Nazanin" panose="00000400000000000000" pitchFamily="2" charset="-78"/>
              </a:rPr>
              <a:t>: </a:t>
            </a:r>
            <a:r>
              <a:rPr lang="fa-IR" dirty="0">
                <a:cs typeface="B Nazanin" panose="00000400000000000000" pitchFamily="2" charset="-78"/>
              </a:rPr>
              <a:t>سابقه مصرف دارو و داروی گیاهی منفی  </a:t>
            </a:r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491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5" y="1229542"/>
            <a:ext cx="8954588" cy="41497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71554" y="1229542"/>
            <a:ext cx="499655" cy="244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5610498" y="1229542"/>
            <a:ext cx="473528" cy="244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5638255" y="4727120"/>
            <a:ext cx="832758" cy="3722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5638255" y="4335236"/>
            <a:ext cx="832758" cy="31779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559505" y="4727121"/>
            <a:ext cx="1339758" cy="3722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2559505" y="4335236"/>
            <a:ext cx="1339758" cy="31779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 flipV="1">
            <a:off x="1045627" y="1217269"/>
            <a:ext cx="1513878" cy="2572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2477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1854</Words>
  <Application>Microsoft Office PowerPoint</Application>
  <PresentationFormat>On-screen Show (4:3)</PresentationFormat>
  <Paragraphs>234</Paragraphs>
  <Slides>64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B Nazanin</vt:lpstr>
      <vt:lpstr>Calibri</vt:lpstr>
      <vt:lpstr>CharisSIL</vt:lpstr>
      <vt:lpstr>CharisSIL-Bold</vt:lpstr>
      <vt:lpstr>Times New Roman</vt:lpstr>
      <vt:lpstr>Office Theme</vt:lpstr>
      <vt:lpstr>بنام خدا  نحوه برخورد با خانم باردار30 ساله مراجعه کننده جهت دریافت  مراقبتهای حین بارداری  از دیدگاه پزشکی خانواده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1- اقدام در جهت بالا بردن سطح بهداشت جهت جلوگیری از ابتلا به بیماریهای ویرال اعم از انواع هپاتیت وغیره  2- افزایش آگاهی جمعیت عمومی در خصوص عدم استفاده از داروهای هپاتوتوکسیک بدون تجویز پزشک، الکل و حتی داروهای گیاهی 3- اقدام در خصوص ترویج سبک زندگی سلام تغذیه مناسب، ورزش و پرهیز از چاقی و اضافه وزن  4- آموزش در خصوص تشکیل پرونده الکترونیک سلامت جهت تمامی آحاد جمعیت کشور و ارزش و اهمیت انجام مراقبتهای لازم در هر گروه سنی  </vt:lpstr>
      <vt:lpstr>1-ارزیابی خانوارهای پر خطر و انجام مداخلات لازم در خصوص کاهش ریسک فاکتورها  2- انجام واکسیناسیون کشوری در خصوص هپاتیت و سایر بیمارهای ویرال 3- توصیه به قطع سیگار، مصرف الکل، کاهش وزن و انجام فعالیت بدنی مطلوب در جمعیت تحت پوشش حسب مورد در هر ویزیت با هر علت </vt:lpstr>
      <vt:lpstr>  1- انجام مراقبت ها و ویزیت های دوره ای  و بیمار یابی بموقع با توجه به ماهیت بی علامت بودن بیماری  2- انجام اقدامات تشخیصی اولیه و بموقع جهت بیماریابی  </vt:lpstr>
      <vt:lpstr>1-انجام اقدامات تشخیصی تکمیلی در اسرع وقت جهت رسیدن به تشخیص  2-  شناسایی هر چه سریعتر علایم  خطر و انجام ارجاع هر چه سریعتر در موارد مقتضی به سطح دو درمان  3- پیگیری فعال جهت ادامه و انجام اقدامات تشخیصی و درمانی با توجه به ماهیت بی علامتی بیماری  4 اموزش و دادن اگاهی در خصوص ماهیت بیماری سیر درمان و اهمیت پیگیری جهت جلوگیری از عواقب و پیشرفت بیماری  5- دادن اطلاعات لازم به بیمار در خصوص نوع درمان عوارض آن و نیاز به پیگیری در صورت ایجاد شدن عوارض دارویی 6- شناخت و ارزیابی بیماران دارای ریسک برای درمان مونوتراپی و استفاده از درمان ترکیبی در این بیماران جهت جلوگیری از عوارض  7- پیگیری فعال پزشک خانواده در خصوص تشخیص و درمان بیماری و ارتباط موثر با سطح دو درمان جهت حفظ کیفیت زندگی بیمار </vt:lpstr>
      <vt:lpstr>1- جلوگیری از انجام اقدامات تشخیصی بی مورد جهت بیمار مانند اقدامات تصویر برداری بی مورد و یا بیوپسی  2- توجه به عوارض طولانی مدت مصرف کورتیکواسترویید و انجام اقدامات درمانی مکمل و پیشگیرانه  3- شناسایی به موقع عوارض مونوتراپی و در صورت نیاز تغییر رژیم درمانی به رژیم ترکیبی  4- در صورت هماهنگی با بیمار و شرایط بیماری تصمیم به قطع درمان و پیگیری بیمار در صورت عود بیماری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MAXI-Vaio</cp:lastModifiedBy>
  <cp:revision>69</cp:revision>
  <dcterms:created xsi:type="dcterms:W3CDTF">2022-01-09T16:39:52Z</dcterms:created>
  <dcterms:modified xsi:type="dcterms:W3CDTF">2022-01-14T09:05:33Z</dcterms:modified>
</cp:coreProperties>
</file>