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9" r:id="rId4"/>
    <p:sldId id="264" r:id="rId5"/>
    <p:sldId id="266" r:id="rId6"/>
    <p:sldId id="267" r:id="rId7"/>
    <p:sldId id="268" r:id="rId8"/>
    <p:sldId id="288" r:id="rId9"/>
    <p:sldId id="289" r:id="rId10"/>
    <p:sldId id="269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5" r:id="rId22"/>
    <p:sldId id="296" r:id="rId23"/>
    <p:sldId id="282" r:id="rId24"/>
    <p:sldId id="290" r:id="rId25"/>
    <p:sldId id="297" r:id="rId26"/>
    <p:sldId id="284" r:id="rId27"/>
    <p:sldId id="271" r:id="rId28"/>
    <p:sldId id="261" r:id="rId29"/>
    <p:sldId id="257" r:id="rId30"/>
    <p:sldId id="256" r:id="rId31"/>
    <p:sldId id="258" r:id="rId32"/>
    <p:sldId id="260" r:id="rId33"/>
    <p:sldId id="283" r:id="rId34"/>
    <p:sldId id="285" r:id="rId35"/>
    <p:sldId id="291" r:id="rId36"/>
    <p:sldId id="292" r:id="rId37"/>
    <p:sldId id="293" r:id="rId38"/>
    <p:sldId id="294" r:id="rId39"/>
    <p:sldId id="286" r:id="rId40"/>
    <p:sldId id="305" r:id="rId41"/>
    <p:sldId id="299" r:id="rId42"/>
    <p:sldId id="300" r:id="rId43"/>
    <p:sldId id="301" r:id="rId44"/>
    <p:sldId id="302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DDDDD"/>
    <a:srgbClr val="FFCCFF"/>
    <a:srgbClr val="99CCFF"/>
    <a:srgbClr val="66FFFF"/>
    <a:srgbClr val="FFFFFF"/>
    <a:srgbClr val="FFCCCC"/>
    <a:srgbClr val="66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6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2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9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8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4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3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B7B9E-FEDF-496D-B625-4B66397980F1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1851-6F3F-4520-958C-1C16E7780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بسم الله با فونت زیبا font ziba besm alla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191069"/>
            <a:ext cx="11450472" cy="66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LAB TEST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801504"/>
            <a:ext cx="5157787" cy="438815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WBC   9000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HB     12.5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HCT   38.4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MCV    85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PLT    159000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PT     15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PTT    31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INR    1.18</a:t>
            </a:r>
            <a:endParaRPr lang="fa-IR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ESR    </a:t>
            </a:r>
            <a:r>
              <a:rPr lang="en-US" dirty="0" smtClean="0">
                <a:solidFill>
                  <a:srgbClr val="FF0000"/>
                </a:solidFill>
              </a:rPr>
              <a:t>65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CRP    </a:t>
            </a:r>
            <a:r>
              <a:rPr lang="en-US" dirty="0" smtClean="0">
                <a:solidFill>
                  <a:srgbClr val="FF0000"/>
                </a:solidFill>
              </a:rPr>
              <a:t>55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CPK    58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801504"/>
            <a:ext cx="5183188" cy="4388159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HC03    23.9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PO2    29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PCO2   38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PH    7.4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NA   137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K       3.8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CR    </a:t>
            </a:r>
            <a:r>
              <a:rPr lang="en-US" dirty="0" smtClean="0">
                <a:solidFill>
                  <a:srgbClr val="FF0000"/>
                </a:solidFill>
              </a:rPr>
              <a:t>1.5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URE      67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Ca     9</a:t>
            </a:r>
          </a:p>
          <a:p>
            <a:pPr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</a:rPr>
              <a:t>D-DIMER   3+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0" y="150126"/>
            <a:ext cx="11491415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0"/>
            <a:ext cx="1205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 Pathophysiology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of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200" dirty="0">
                <a:solidFill>
                  <a:srgbClr val="002060"/>
                </a:solidFill>
              </a:rPr>
              <a:t>Factors that enhance fibrinogen synthesis and promote its catalysis to fibrin include 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systemic inflammation</a:t>
            </a:r>
            <a:endParaRPr lang="en-US" sz="3000" dirty="0"/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traumatic immune-related </a:t>
            </a:r>
            <a:r>
              <a:rPr lang="en-US" sz="3000" dirty="0"/>
              <a:t>vascular </a:t>
            </a:r>
            <a:r>
              <a:rPr lang="en-US" sz="3000" dirty="0" smtClean="0"/>
              <a:t>trauma</a:t>
            </a:r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</a:t>
            </a:r>
            <a:r>
              <a:rPr lang="en-US" sz="3000" dirty="0"/>
              <a:t>inherited </a:t>
            </a:r>
            <a:r>
              <a:rPr lang="en-US" sz="3000" dirty="0" err="1"/>
              <a:t>thrombophilias</a:t>
            </a:r>
            <a:r>
              <a:rPr lang="en-US" sz="3000" dirty="0"/>
              <a:t> </a:t>
            </a:r>
            <a:endParaRPr lang="en-US" sz="3000" dirty="0" smtClean="0"/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</a:t>
            </a:r>
            <a:r>
              <a:rPr lang="en-US" sz="3000" dirty="0" err="1" smtClean="0"/>
              <a:t>hemoglobinopathies</a:t>
            </a:r>
            <a:endParaRPr lang="en-US" sz="3000" dirty="0" smtClean="0"/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cancer</a:t>
            </a:r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</a:t>
            </a:r>
            <a:r>
              <a:rPr lang="en-US" sz="3000" dirty="0" err="1"/>
              <a:t>preg</a:t>
            </a:r>
            <a:r>
              <a:rPr lang="en-US" sz="3000" dirty="0" err="1" smtClean="0"/>
              <a:t>nancy</a:t>
            </a:r>
            <a:r>
              <a:rPr lang="en-US" sz="3000" dirty="0" smtClean="0"/>
              <a:t> </a:t>
            </a:r>
          </a:p>
          <a:p>
            <a:pPr>
              <a:buClr>
                <a:srgbClr val="FF0000"/>
              </a:buClr>
              <a:buSzPct val="56000"/>
              <a:buFont typeface="Wingdings" panose="05000000000000000000" pitchFamily="2" charset="2"/>
              <a:buChar char="Ø"/>
            </a:pPr>
            <a:r>
              <a:rPr lang="en-US" sz="3000" dirty="0" smtClean="0"/>
              <a:t>  sluggish </a:t>
            </a:r>
            <a:r>
              <a:rPr lang="en-US" sz="3000" dirty="0"/>
              <a:t>blood </a:t>
            </a:r>
            <a:r>
              <a:rPr lang="en-US" sz="3000" dirty="0" smtClean="0"/>
              <a:t>flow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8378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n-lt"/>
              </a:rPr>
              <a:t>Pathophysiology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of Thrombosis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The triad </a:t>
            </a:r>
            <a:r>
              <a:rPr lang="en-US" sz="3200" dirty="0" smtClean="0">
                <a:solidFill>
                  <a:srgbClr val="002060"/>
                </a:solidFill>
              </a:rPr>
              <a:t>of</a:t>
            </a:r>
            <a:r>
              <a:rPr lang="en-US" sz="3200" dirty="0">
                <a:solidFill>
                  <a:srgbClr val="002060"/>
                </a:solidFill>
              </a:rPr>
              <a:t> cardinal inciting </a:t>
            </a:r>
            <a:r>
              <a:rPr lang="en-US" sz="3200" dirty="0" smtClean="0">
                <a:solidFill>
                  <a:srgbClr val="002060"/>
                </a:solidFill>
              </a:rPr>
              <a:t>mechanisms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Clr>
                <a:srgbClr val="FF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dirty="0" smtClean="0"/>
              <a:t>   </a:t>
            </a:r>
            <a:r>
              <a:rPr lang="en-US" dirty="0"/>
              <a:t>venous </a:t>
            </a:r>
            <a:r>
              <a:rPr lang="en-US" dirty="0" smtClean="0"/>
              <a:t>injury</a:t>
            </a:r>
            <a:endParaRPr lang="en-US" dirty="0"/>
          </a:p>
          <a:p>
            <a:pPr algn="ctr">
              <a:buClr>
                <a:srgbClr val="FF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dirty="0" smtClean="0"/>
              <a:t> slow </a:t>
            </a:r>
            <a:r>
              <a:rPr lang="en-US" dirty="0"/>
              <a:t>blood </a:t>
            </a:r>
            <a:r>
              <a:rPr lang="en-US" dirty="0" smtClean="0"/>
              <a:t>flow</a:t>
            </a:r>
          </a:p>
          <a:p>
            <a:pPr algn="ctr">
              <a:buClr>
                <a:srgbClr val="FF0000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dirty="0" smtClean="0"/>
              <a:t> hypercoagulability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Clot </a:t>
            </a:r>
            <a:r>
              <a:rPr lang="en-US" dirty="0"/>
              <a:t>formation can be accelerated by impaired fibrinolysis, as occurs in the </a:t>
            </a:r>
            <a:r>
              <a:rPr lang="en-US" dirty="0">
                <a:solidFill>
                  <a:srgbClr val="0070C0"/>
                </a:solidFill>
              </a:rPr>
              <a:t>metabolic syndrome</a:t>
            </a:r>
            <a:r>
              <a:rPr lang="en-US" dirty="0"/>
              <a:t>, and from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smoking</a:t>
            </a:r>
          </a:p>
        </p:txBody>
      </p:sp>
    </p:spTree>
    <p:extLst>
      <p:ext uri="{BB962C8B-B14F-4D97-AF65-F5344CB8AC3E}">
        <p14:creationId xmlns:p14="http://schemas.microsoft.com/office/powerpoint/2010/main" val="305719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81" y="204716"/>
            <a:ext cx="11668835" cy="64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4" y="365125"/>
            <a:ext cx="4394579" cy="13255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+mn-lt"/>
              </a:rPr>
              <a:t> DVT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0369"/>
            <a:ext cx="10515600" cy="355659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 </a:t>
            </a:r>
            <a:r>
              <a:rPr lang="en-US" sz="3200" dirty="0"/>
              <a:t>minimally </a:t>
            </a:r>
            <a:r>
              <a:rPr lang="en-US" sz="3200" dirty="0" smtClean="0"/>
              <a:t>symptomatic </a:t>
            </a:r>
          </a:p>
          <a:p>
            <a:pPr>
              <a:buClr>
                <a:srgbClr val="FF0000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  </a:t>
            </a:r>
            <a:r>
              <a:rPr lang="en-US" sz="3200" dirty="0"/>
              <a:t>limb-threatening </a:t>
            </a:r>
            <a:r>
              <a:rPr lang="en-US" sz="3200" dirty="0" err="1" smtClean="0"/>
              <a:t>iliofemoral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buClr>
                <a:srgbClr val="FF0000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phlegmasia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cerulea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dolens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442" y="1009934"/>
            <a:ext cx="3398292" cy="48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" y="365125"/>
            <a:ext cx="5172502" cy="1325563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Anatomy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superficial venous </a:t>
            </a:r>
            <a:r>
              <a:rPr lang="en-US" dirty="0" smtClean="0"/>
              <a:t>system</a:t>
            </a:r>
          </a:p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/>
              <a:t>The deep venous system</a:t>
            </a:r>
            <a:r>
              <a:rPr lang="en-US" dirty="0" smtClean="0"/>
              <a:t>   </a:t>
            </a:r>
          </a:p>
          <a:p>
            <a:pPr>
              <a:buClr>
                <a:srgbClr val="FF9900"/>
              </a:buClr>
              <a:buSzPct val="77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indent="0">
              <a:buClr>
                <a:srgbClr val="FF9900"/>
              </a:buClr>
              <a:buSzPct val="77000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520" y="136478"/>
            <a:ext cx="4385480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125872" cy="1163424"/>
          </a:xfrm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Anatomy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Two-point </a:t>
            </a:r>
            <a:r>
              <a:rPr lang="en-US" sz="3200" dirty="0">
                <a:solidFill>
                  <a:srgbClr val="FF0000"/>
                </a:solidFill>
              </a:rPr>
              <a:t>venous ultrasound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</a:pPr>
            <a:r>
              <a:rPr lang="en-US" dirty="0" smtClean="0"/>
              <a:t> Common femoral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 Popliteal vein</a:t>
            </a:r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sz="3500" dirty="0" smtClean="0">
                <a:solidFill>
                  <a:srgbClr val="FF0000"/>
                </a:solidFill>
              </a:rPr>
              <a:t>Three-point </a:t>
            </a:r>
            <a:r>
              <a:rPr lang="en-US" sz="3500" dirty="0">
                <a:solidFill>
                  <a:srgbClr val="FF0000"/>
                </a:solidFill>
              </a:rPr>
              <a:t>ultrasound </a:t>
            </a:r>
            <a:endParaRPr lang="en-US" sz="3500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</a:pPr>
            <a:r>
              <a:rPr lang="en-US" dirty="0" smtClean="0"/>
              <a:t>  Common femoral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 Femoral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 Popliteal veins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Whole-leg </a:t>
            </a:r>
            <a:r>
              <a:rPr lang="en-US" sz="3500" dirty="0">
                <a:solidFill>
                  <a:srgbClr val="FF0000"/>
                </a:solidFill>
              </a:rPr>
              <a:t>ultrasound </a:t>
            </a:r>
            <a:endParaRPr lang="en-US" sz="3500" dirty="0" smtClean="0">
              <a:solidFill>
                <a:srgbClr val="FF0000"/>
              </a:solidFill>
            </a:endParaRPr>
          </a:p>
          <a:p>
            <a:pPr>
              <a:buClr>
                <a:srgbClr val="00B0F0"/>
              </a:buClr>
            </a:pPr>
            <a:r>
              <a:rPr lang="en-US" dirty="0" smtClean="0"/>
              <a:t> Three-point </a:t>
            </a:r>
            <a:r>
              <a:rPr lang="en-US" dirty="0"/>
              <a:t>ultrasound </a:t>
            </a:r>
            <a:endParaRPr lang="en-US" dirty="0" smtClean="0"/>
          </a:p>
          <a:p>
            <a:pPr>
              <a:buClr>
                <a:srgbClr val="00B0F0"/>
              </a:buClr>
            </a:pPr>
            <a:r>
              <a:rPr lang="en-US" dirty="0" smtClean="0"/>
              <a:t>The </a:t>
            </a:r>
            <a:r>
              <a:rPr lang="en-US" dirty="0"/>
              <a:t>peroneal </a:t>
            </a:r>
            <a:endParaRPr lang="en-US" dirty="0" smtClean="0"/>
          </a:p>
          <a:p>
            <a:pPr>
              <a:buClr>
                <a:srgbClr val="00B0F0"/>
              </a:buClr>
            </a:pPr>
            <a:r>
              <a:rPr lang="en-US" dirty="0" smtClean="0"/>
              <a:t>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  <a:r>
              <a:rPr lang="en-US" dirty="0"/>
              <a:t>calf </a:t>
            </a:r>
            <a:r>
              <a:rPr lang="en-US" dirty="0" smtClean="0"/>
              <a:t>veins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542" y="136478"/>
            <a:ext cx="3921457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5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096" y="365125"/>
            <a:ext cx="5909480" cy="1325563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+mn-lt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79175"/>
            <a:ext cx="10515600" cy="3897787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pain and </a:t>
            </a:r>
            <a:r>
              <a:rPr lang="en-US" dirty="0" smtClean="0"/>
              <a:t>swelling</a:t>
            </a:r>
            <a:endParaRPr lang="en-US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nonspecific symptoms</a:t>
            </a: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mild cramping </a:t>
            </a:r>
            <a:r>
              <a:rPr lang="en-US" dirty="0" smtClean="0"/>
              <a:t>sensation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sense </a:t>
            </a:r>
            <a:r>
              <a:rPr lang="en-US" dirty="0"/>
              <a:t>of fullness in the calf, without objective </a:t>
            </a:r>
            <a:r>
              <a:rPr lang="en-US" dirty="0" smtClean="0"/>
              <a:t>swelling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Charley horse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May-</a:t>
            </a:r>
            <a:r>
              <a:rPr lang="en-US" dirty="0" err="1" smtClean="0"/>
              <a:t>Thurner</a:t>
            </a:r>
            <a:r>
              <a:rPr lang="en-US" dirty="0"/>
              <a:t> </a:t>
            </a:r>
            <a:r>
              <a:rPr lang="en-US" dirty="0" smtClean="0"/>
              <a:t>syndrome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Bilateral    10%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8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1655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latin typeface="+mn-lt"/>
                <a:cs typeface="B Nazanin" panose="00000400000000000000" pitchFamily="2" charset="-78"/>
              </a:rPr>
              <a:t>نحوه برخورد</a:t>
            </a:r>
            <a:r>
              <a:rPr lang="fa-IR" sz="3600" dirty="0">
                <a:latin typeface="+mn-lt"/>
                <a:cs typeface="B Nazanin" panose="00000400000000000000" pitchFamily="2" charset="-78"/>
              </a:rPr>
              <a:t> </a:t>
            </a:r>
            <a:r>
              <a:rPr lang="fa-IR" sz="3600" dirty="0" smtClean="0">
                <a:latin typeface="+mn-lt"/>
                <a:cs typeface="B Nazanin" panose="00000400000000000000" pitchFamily="2" charset="-78"/>
              </a:rPr>
              <a:t>پزشک خانواده با بیمار مبتلا به تورم یک طرفه در اندام تحتانی</a:t>
            </a:r>
            <a:endParaRPr lang="en-US" sz="3600" dirty="0">
              <a:latin typeface="+mn-lt"/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34269"/>
            <a:ext cx="9144000" cy="3589361"/>
          </a:xfrm>
        </p:spPr>
        <p:txBody>
          <a:bodyPr>
            <a:noAutofit/>
          </a:bodyPr>
          <a:lstStyle/>
          <a:p>
            <a:r>
              <a:rPr lang="fa-IR" sz="3600" dirty="0" smtClean="0">
                <a:cs typeface="B Nazanin" panose="00000400000000000000" pitchFamily="2" charset="-78"/>
              </a:rPr>
              <a:t>استاد راهنما :</a:t>
            </a:r>
          </a:p>
          <a:p>
            <a:r>
              <a:rPr lang="fa-IR" sz="4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جناب آقای دکترعزیز رسولی </a:t>
            </a:r>
            <a:endParaRPr lang="fa-IR" sz="4400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r>
              <a:rPr lang="fa-IR" sz="4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 عضو هیئت علمی گروه طب اورژانس</a:t>
            </a:r>
          </a:p>
          <a:p>
            <a:endParaRPr lang="fa-IR" sz="36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ارائه : بتول نامجو ، دستیار پزشکی خانواده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32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474" y="365125"/>
            <a:ext cx="5595583" cy="1325563"/>
          </a:xfrm>
          <a:solidFill>
            <a:srgbClr val="99CCF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 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4232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Edema</a:t>
            </a:r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Erythema</a:t>
            </a:r>
            <a:endParaRPr lang="en-US" dirty="0"/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 Warmth</a:t>
            </a:r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 Tenderness </a:t>
            </a:r>
            <a:endParaRPr lang="en-US" dirty="0"/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 Dilation </a:t>
            </a:r>
            <a:r>
              <a:rPr lang="en-US" dirty="0"/>
              <a:t>of superficial collateral </a:t>
            </a:r>
            <a:r>
              <a:rPr lang="en-US" dirty="0" smtClean="0"/>
              <a:t>veins</a:t>
            </a:r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 Palpable </a:t>
            </a:r>
            <a:r>
              <a:rPr lang="en-US" dirty="0"/>
              <a:t>venous </a:t>
            </a:r>
            <a:r>
              <a:rPr lang="en-US" dirty="0" smtClean="0"/>
              <a:t>cord </a:t>
            </a:r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Cellulitis </a:t>
            </a:r>
          </a:p>
          <a:p>
            <a:pPr>
              <a:buClr>
                <a:srgbClr val="FF0000"/>
              </a:buClr>
              <a:buSzPct val="58000"/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8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519" y="365125"/>
            <a:ext cx="5554640" cy="1325563"/>
          </a:xfrm>
          <a:solidFill>
            <a:srgbClr val="99CCFF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Upper extremity DVT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3075"/>
            <a:ext cx="10515600" cy="358388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sz="3600" dirty="0" smtClean="0"/>
              <a:t> Axillary vein</a:t>
            </a:r>
          </a:p>
          <a:p>
            <a:pPr>
              <a:buClr>
                <a:srgbClr val="FF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sz="3600" dirty="0" smtClean="0"/>
              <a:t>Brachial </a:t>
            </a:r>
            <a:r>
              <a:rPr lang="en-US" sz="3600" dirty="0"/>
              <a:t>vein is a </a:t>
            </a:r>
            <a:r>
              <a:rPr lang="en-US" sz="3600" dirty="0" smtClean="0"/>
              <a:t>superficial thrombosis</a:t>
            </a:r>
          </a:p>
          <a:p>
            <a:pPr>
              <a:buClr>
                <a:srgbClr val="FF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sz="3600" dirty="0" smtClean="0"/>
              <a:t> Arm swelling</a:t>
            </a:r>
          </a:p>
          <a:p>
            <a:pPr>
              <a:buClr>
                <a:srgbClr val="FF000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sz="3600" dirty="0" smtClean="0"/>
              <a:t> Rings </a:t>
            </a:r>
            <a:r>
              <a:rPr lang="en-US" sz="3600" dirty="0"/>
              <a:t>have become tight</a:t>
            </a:r>
          </a:p>
        </p:txBody>
      </p:sp>
    </p:spTree>
    <p:extLst>
      <p:ext uri="{BB962C8B-B14F-4D97-AF65-F5344CB8AC3E}">
        <p14:creationId xmlns:p14="http://schemas.microsoft.com/office/powerpoint/2010/main" val="59652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872" y="365125"/>
            <a:ext cx="5213444" cy="1325563"/>
          </a:xfrm>
          <a:solidFill>
            <a:srgbClr val="99CCFF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Other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Jugular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 Ovarian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 Mesenteric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 Renal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 Portal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 Hepatic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Cerebral</a:t>
            </a:r>
          </a:p>
          <a:p>
            <a:pPr>
              <a:buClr>
                <a:srgbClr val="FF0000"/>
              </a:buClr>
              <a:buSzPct val="82000"/>
              <a:buFont typeface="Wingdings" panose="05000000000000000000" pitchFamily="2" charset="2"/>
              <a:buChar char="v"/>
            </a:pPr>
            <a:r>
              <a:rPr lang="en-US" dirty="0" smtClean="0"/>
              <a:t>Retinal veins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8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487" y="365125"/>
            <a:ext cx="4790364" cy="13255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+mn-lt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84" y="2715903"/>
            <a:ext cx="7900916" cy="346105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79000"/>
              <a:buFont typeface="Courier New" panose="02070309020205020404" pitchFamily="49" charset="0"/>
              <a:buChar char="o"/>
            </a:pPr>
            <a:r>
              <a:rPr lang="en-US" sz="3600" dirty="0" smtClean="0"/>
              <a:t> Pretest </a:t>
            </a:r>
            <a:r>
              <a:rPr lang="en-US" sz="3600" dirty="0"/>
              <a:t>probability (PTP</a:t>
            </a:r>
            <a:r>
              <a:rPr lang="en-US" sz="3600" dirty="0" smtClean="0"/>
              <a:t>)</a:t>
            </a:r>
            <a:r>
              <a:rPr lang="en-US" sz="3600" dirty="0"/>
              <a:t> </a:t>
            </a:r>
            <a:endParaRPr lang="en-US" sz="3600" dirty="0" smtClean="0"/>
          </a:p>
          <a:p>
            <a:pPr>
              <a:buClr>
                <a:srgbClr val="FF0000"/>
              </a:buClr>
              <a:buSzPct val="79000"/>
              <a:buFont typeface="Courier New" panose="02070309020205020404" pitchFamily="49" charset="0"/>
              <a:buChar char="o"/>
            </a:pPr>
            <a:r>
              <a:rPr lang="en-US" sz="3600" dirty="0" smtClean="0"/>
              <a:t>the </a:t>
            </a:r>
            <a:r>
              <a:rPr lang="en-US" sz="3600" dirty="0"/>
              <a:t>clinical </a:t>
            </a:r>
            <a:r>
              <a:rPr lang="en-US" sz="3600" dirty="0" smtClean="0"/>
              <a:t>gestalt</a:t>
            </a:r>
          </a:p>
          <a:p>
            <a:pPr>
              <a:buClr>
                <a:srgbClr val="FF0000"/>
              </a:buClr>
              <a:buSzPct val="79000"/>
              <a:buFont typeface="Courier New" panose="02070309020205020404" pitchFamily="49" charset="0"/>
              <a:buChar char="o"/>
            </a:pPr>
            <a:r>
              <a:rPr lang="en-US" sz="3600" dirty="0" smtClean="0"/>
              <a:t>Well’s score</a:t>
            </a:r>
          </a:p>
          <a:p>
            <a:pPr>
              <a:buClr>
                <a:srgbClr val="FF0000"/>
              </a:buClr>
              <a:buSzPct val="79000"/>
              <a:buFont typeface="Courier New" panose="02070309020205020404" pitchFamily="49" charset="0"/>
              <a:buChar char="o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71923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4" y="365125"/>
            <a:ext cx="3944202" cy="1325563"/>
          </a:xfrm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+mn-lt"/>
              </a:rPr>
              <a:t>PTP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573"/>
            <a:ext cx="10515600" cy="418439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LEFt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score: </a:t>
            </a:r>
            <a:endParaRPr lang="en-US" sz="36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93000"/>
              <a:buFont typeface="Wingdings" panose="05000000000000000000" pitchFamily="2" charset="2"/>
              <a:buChar char="§"/>
            </a:pPr>
            <a:r>
              <a:rPr lang="en-US" dirty="0" smtClean="0"/>
              <a:t> 1 </a:t>
            </a:r>
            <a:r>
              <a:rPr lang="en-US" dirty="0"/>
              <a:t>point in case of left (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) leg </a:t>
            </a:r>
            <a:r>
              <a:rPr lang="en-US" dirty="0" smtClean="0"/>
              <a:t>suspicion</a:t>
            </a:r>
          </a:p>
          <a:p>
            <a:pPr>
              <a:buClr>
                <a:srgbClr val="FF0000"/>
              </a:buClr>
              <a:buSzPct val="93000"/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1 point for edema (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/>
              <a:t>)</a:t>
            </a:r>
          </a:p>
          <a:p>
            <a:pPr>
              <a:buClr>
                <a:srgbClr val="FF0000"/>
              </a:buClr>
              <a:buSzPct val="93000"/>
              <a:buFont typeface="Wingdings" panose="05000000000000000000" pitchFamily="2" charset="2"/>
              <a:buChar char="§"/>
            </a:pPr>
            <a:r>
              <a:rPr lang="en-US" dirty="0" smtClean="0"/>
              <a:t> 1 </a:t>
            </a:r>
            <a:r>
              <a:rPr lang="en-US" dirty="0"/>
              <a:t>point if the suspicion occurred during the first trimester (</a:t>
            </a:r>
            <a:r>
              <a:rPr lang="en-US" dirty="0">
                <a:solidFill>
                  <a:srgbClr val="FF0000"/>
                </a:solidFill>
              </a:rPr>
              <a:t>Ft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score of 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/>
              <a:t> or </a:t>
            </a:r>
            <a:r>
              <a:rPr lang="en-US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            </a:t>
            </a:r>
            <a:r>
              <a:rPr lang="en-US" dirty="0"/>
              <a:t>low </a:t>
            </a:r>
            <a:r>
              <a:rPr lang="en-US" dirty="0" smtClean="0"/>
              <a:t>PTP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305266" y="4804012"/>
            <a:ext cx="682388" cy="163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Well’s score</a:t>
            </a: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??</a:t>
            </a:r>
            <a:endParaRPr lang="en-US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6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8" y="0"/>
            <a:ext cx="124194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3720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DDX     ?</a:t>
            </a:r>
            <a:endParaRPr lang="en-US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56848"/>
            <a:ext cx="9144000" cy="25009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518616"/>
            <a:ext cx="12096466" cy="61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+mn-lt"/>
              </a:rPr>
              <a:t>Diagnostic Testing</a:t>
            </a:r>
            <a:endParaRPr lang="en-US" sz="6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0369"/>
            <a:ext cx="10515600" cy="3556593"/>
          </a:xfrm>
        </p:spPr>
        <p:txBody>
          <a:bodyPr>
            <a:normAutofit/>
          </a:bodyPr>
          <a:lstStyle/>
          <a:p>
            <a:pPr algn="ctr">
              <a:buClr>
                <a:srgbClr val="FF0000"/>
              </a:buClr>
              <a:buSzPct val="84000"/>
              <a:buFont typeface="Wingdings" panose="05000000000000000000" pitchFamily="2" charset="2"/>
              <a:buChar char="ü"/>
            </a:pPr>
            <a:r>
              <a:rPr lang="en-US" sz="4000" dirty="0" smtClean="0"/>
              <a:t>Laboratory Evaluation</a:t>
            </a:r>
          </a:p>
          <a:p>
            <a:pPr algn="ctr">
              <a:buClr>
                <a:srgbClr val="FF0000"/>
              </a:buClr>
              <a:buSzPct val="84000"/>
              <a:buFont typeface="Wingdings" panose="05000000000000000000" pitchFamily="2" charset="2"/>
              <a:buChar char="ü"/>
            </a:pPr>
            <a:endParaRPr lang="en-US" sz="4000" dirty="0" smtClean="0"/>
          </a:p>
          <a:p>
            <a:pPr algn="ctr">
              <a:buClr>
                <a:srgbClr val="FF0000"/>
              </a:buClr>
              <a:buSzPct val="84000"/>
              <a:buFont typeface="Wingdings" panose="05000000000000000000" pitchFamily="2" charset="2"/>
              <a:buChar char="ü"/>
            </a:pPr>
            <a:r>
              <a:rPr lang="en-US" sz="4000" dirty="0" smtClean="0"/>
              <a:t>Radiographic Evaluation</a:t>
            </a:r>
          </a:p>
        </p:txBody>
      </p:sp>
    </p:spTree>
    <p:extLst>
      <p:ext uri="{BB962C8B-B14F-4D97-AF65-F5344CB8AC3E}">
        <p14:creationId xmlns:p14="http://schemas.microsoft.com/office/powerpoint/2010/main" val="1316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HX</a:t>
            </a:r>
            <a:endParaRPr lang="en-US" sz="8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بیمار آقای 82 ساله با شکایت درد و تورم اندام تحتانی چپ از 3 روز قبل مراجعه کرده بودند .</a:t>
            </a:r>
          </a:p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از روز قبل از پذیرش درد و تورم پای بیمار شدیدتر شده که به اورژانس مراجعه می کنند . </a:t>
            </a:r>
          </a:p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تب و لرز نداشتند ، تهوع ، استفراغ و کاهش اشتها را ذکر نمی کردند .</a:t>
            </a:r>
          </a:p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سر درد ، سرگیجه ، درد قلبی ، تنگی نفس نداشتند .</a:t>
            </a:r>
          </a:p>
          <a:p>
            <a:pPr algn="r" rtl="1">
              <a:buClr>
                <a:srgbClr val="FF0000"/>
              </a:buClr>
            </a:pPr>
            <a:r>
              <a:rPr lang="en-US" sz="3600" dirty="0" smtClean="0">
                <a:cs typeface="B Nazanin" panose="00000400000000000000" pitchFamily="2" charset="-78"/>
              </a:rPr>
              <a:t> </a:t>
            </a:r>
            <a:r>
              <a:rPr lang="fa-IR" sz="3600" dirty="0" smtClean="0">
                <a:cs typeface="B Nazanin" panose="00000400000000000000" pitchFamily="2" charset="-78"/>
              </a:rPr>
              <a:t>سابقه تروما را هم ذکر نمی کردند .</a:t>
            </a:r>
            <a:endParaRPr lang="en-US" sz="3600" dirty="0" smtClean="0">
              <a:cs typeface="B Nazanin" panose="00000400000000000000" pitchFamily="2" charset="-78"/>
            </a:endParaRPr>
          </a:p>
          <a:p>
            <a:pPr marL="0" indent="0" algn="r" rtl="1">
              <a:buClr>
                <a:srgbClr val="FF0000"/>
              </a:buClr>
              <a:buNone/>
            </a:pP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18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1153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n-lt"/>
              </a:rPr>
              <a:t>Laboratory Evaluation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56597"/>
            <a:ext cx="9144000" cy="3862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Normal quantitative </a:t>
            </a:r>
            <a:r>
              <a:rPr lang="en-US" sz="3200" dirty="0" smtClean="0">
                <a:solidFill>
                  <a:srgbClr val="FF0000"/>
                </a:solidFill>
              </a:rPr>
              <a:t>D-dimer</a:t>
            </a: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dirty="0" smtClean="0"/>
              <a:t>   low PTP    exclude </a:t>
            </a:r>
          </a:p>
          <a:p>
            <a:r>
              <a:rPr lang="en-US" sz="3200" dirty="0" smtClean="0"/>
              <a:t>proximal DVT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D-dimer </a:t>
            </a:r>
            <a:r>
              <a:rPr lang="en-US" sz="3200" dirty="0" smtClean="0"/>
              <a:t>assays        cutoffs other than 500 ng/mL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46710" y="2756847"/>
            <a:ext cx="259307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611737" y="2797790"/>
            <a:ext cx="286603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81182" y="4490113"/>
            <a:ext cx="3411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58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Radiographic Evaluation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1063"/>
            <a:ext cx="10515600" cy="381590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SzPct val="74000"/>
              <a:buFont typeface="Wingdings" panose="05000000000000000000" pitchFamily="2" charset="2"/>
              <a:buChar char="v"/>
            </a:pPr>
            <a:r>
              <a:rPr lang="en-US" sz="3200" dirty="0" smtClean="0"/>
              <a:t> Venous duplex ultrasonography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buClr>
                <a:schemeClr val="accent2"/>
              </a:buClr>
              <a:buSzPct val="74000"/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sensitivity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specificity</a:t>
            </a:r>
            <a:r>
              <a:rPr lang="en-US" sz="3200" dirty="0"/>
              <a:t> of approximately 95</a:t>
            </a:r>
            <a:r>
              <a:rPr lang="en-US" sz="3200" dirty="0" smtClean="0"/>
              <a:t>%</a:t>
            </a:r>
          </a:p>
          <a:p>
            <a:pPr marL="0" indent="0">
              <a:buClr>
                <a:schemeClr val="accent2"/>
              </a:buClr>
              <a:buSzPct val="74000"/>
              <a:buNone/>
            </a:pPr>
            <a:endParaRPr lang="en-US" sz="3200" dirty="0"/>
          </a:p>
          <a:p>
            <a:pPr>
              <a:buClr>
                <a:schemeClr val="accent2"/>
              </a:buClr>
              <a:buSzPct val="74000"/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MRI</a:t>
            </a:r>
            <a:r>
              <a:rPr lang="fa-IR" sz="3200" dirty="0" smtClean="0"/>
              <a:t> </a:t>
            </a:r>
            <a:r>
              <a:rPr lang="en-US" sz="3200" dirty="0"/>
              <a:t>Pregnant</a:t>
            </a:r>
            <a:r>
              <a:rPr lang="fa-IR" sz="3200" dirty="0" smtClean="0"/>
              <a:t> </a:t>
            </a:r>
            <a:r>
              <a:rPr lang="en-US" sz="3200" dirty="0" smtClean="0"/>
              <a:t>and</a:t>
            </a:r>
            <a:r>
              <a:rPr lang="fa-IR" sz="3200" dirty="0" smtClean="0"/>
              <a:t> </a:t>
            </a:r>
            <a:r>
              <a:rPr lang="en-US" sz="3200" dirty="0" smtClean="0"/>
              <a:t> </a:t>
            </a:r>
            <a:r>
              <a:rPr lang="en-US" sz="3200" dirty="0" err="1"/>
              <a:t>Malignacny</a:t>
            </a:r>
            <a:r>
              <a:rPr lang="fa-IR" sz="3200" dirty="0"/>
              <a:t>  </a:t>
            </a:r>
            <a:r>
              <a:rPr lang="fa-IR" sz="3200" dirty="0" smtClean="0"/>
              <a:t>            </a:t>
            </a:r>
            <a:endParaRPr lang="en-US" sz="3200" dirty="0" smtClean="0"/>
          </a:p>
          <a:p>
            <a:pPr>
              <a:buClr>
                <a:schemeClr val="accent2"/>
              </a:buClr>
              <a:buSzPct val="74000"/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116887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DDDDD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Management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Patients with</a:t>
            </a:r>
            <a:r>
              <a:rPr lang="en-US" dirty="0" smtClean="0">
                <a:solidFill>
                  <a:srgbClr val="FF0000"/>
                </a:solidFill>
              </a:rPr>
              <a:t> high </a:t>
            </a:r>
            <a:r>
              <a:rPr lang="en-US" dirty="0" smtClean="0"/>
              <a:t>PTP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patients with a </a:t>
            </a:r>
            <a:r>
              <a:rPr lang="en-US" dirty="0" smtClean="0">
                <a:solidFill>
                  <a:srgbClr val="FF0000"/>
                </a:solidFill>
              </a:rPr>
              <a:t>positive </a:t>
            </a:r>
            <a:r>
              <a:rPr lang="en-US" dirty="0" smtClean="0"/>
              <a:t>ultrasound                      </a:t>
            </a:r>
            <a:r>
              <a:rPr lang="en-US" dirty="0" smtClean="0">
                <a:solidFill>
                  <a:srgbClr val="FF0000"/>
                </a:solidFill>
              </a:rPr>
              <a:t>anticoagulation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Treated at </a:t>
            </a:r>
            <a:r>
              <a:rPr lang="en-US" dirty="0" smtClean="0">
                <a:solidFill>
                  <a:srgbClr val="FF0000"/>
                </a:solidFill>
              </a:rPr>
              <a:t>home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578221" y="1978925"/>
            <a:ext cx="914400" cy="342558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92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" y="215865"/>
            <a:ext cx="12014580" cy="66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12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rgbClr val="DDDDDD"/>
            </a:solidFill>
          </a:ln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+mn-lt"/>
              </a:rPr>
              <a:t>Superficial Leg Thrombophlebitis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000" dirty="0">
                <a:solidFill>
                  <a:srgbClr val="FF0000"/>
                </a:solidFill>
              </a:rPr>
              <a:t>patients </a:t>
            </a:r>
            <a:r>
              <a:rPr lang="en-US" sz="4000" dirty="0" smtClean="0">
                <a:solidFill>
                  <a:srgbClr val="FF0000"/>
                </a:solidFill>
              </a:rPr>
              <a:t>with</a:t>
            </a:r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Clot </a:t>
            </a:r>
            <a:r>
              <a:rPr lang="en-US" dirty="0"/>
              <a:t>in the greater saphenous vein </a:t>
            </a:r>
            <a:endParaRPr lang="en-US" dirty="0" smtClean="0"/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 Distal saphenous </a:t>
            </a:r>
            <a:r>
              <a:rPr lang="en-US" dirty="0"/>
              <a:t>vein thrombophlebitis </a:t>
            </a:r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 Nonsteroidal </a:t>
            </a:r>
            <a:r>
              <a:rPr lang="en-US" dirty="0" err="1">
                <a:solidFill>
                  <a:srgbClr val="FF0000"/>
                </a:solidFill>
              </a:rPr>
              <a:t>antiinflammatory</a:t>
            </a:r>
            <a:r>
              <a:rPr lang="en-US" dirty="0"/>
              <a:t> </a:t>
            </a:r>
            <a:r>
              <a:rPr lang="en-US" dirty="0" smtClean="0"/>
              <a:t>drugs</a:t>
            </a:r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 Heat</a:t>
            </a:r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Graded compression </a:t>
            </a:r>
            <a:r>
              <a:rPr lang="en-US" dirty="0"/>
              <a:t>stockings </a:t>
            </a:r>
          </a:p>
          <a:p>
            <a:pPr>
              <a:buClr>
                <a:srgbClr val="FF0000"/>
              </a:buClr>
              <a:buSzPct val="52000"/>
              <a:buFont typeface="Wingdings" panose="05000000000000000000" pitchFamily="2" charset="2"/>
              <a:buChar char="ü"/>
            </a:pPr>
            <a:r>
              <a:rPr lang="en-US" dirty="0" smtClean="0"/>
              <a:t> Followed </a:t>
            </a:r>
            <a:r>
              <a:rPr lang="en-US" dirty="0"/>
              <a:t>by </a:t>
            </a:r>
            <a:r>
              <a:rPr lang="en-US" dirty="0" smtClean="0"/>
              <a:t>ultrasound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64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DDDDD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+mn-lt"/>
              </a:rPr>
              <a:t>Isolated Calf Vein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197"/>
            <a:ext cx="10515600" cy="4449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Short-term </a:t>
            </a:r>
            <a:r>
              <a:rPr lang="en-US" dirty="0" smtClean="0">
                <a:solidFill>
                  <a:srgbClr val="FF0000"/>
                </a:solidFill>
              </a:rPr>
              <a:t>anticoagulation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87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Rivaroxaban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(15 mg bid for 14 days then 20 mg QD) </a:t>
            </a:r>
            <a:endParaRPr lang="en-US" dirty="0" smtClean="0"/>
          </a:p>
          <a:p>
            <a:pPr>
              <a:buClr>
                <a:srgbClr val="FF0000"/>
              </a:buClr>
              <a:buSzPct val="87000"/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rgbClr val="00B0F0"/>
                </a:solidFill>
              </a:rPr>
              <a:t>Apixaban</a:t>
            </a:r>
            <a:r>
              <a:rPr lang="en-US" dirty="0" smtClean="0"/>
              <a:t> </a:t>
            </a:r>
            <a:r>
              <a:rPr lang="en-US" dirty="0"/>
              <a:t>(10 mg bid for 7 days, then 5 mg bid for 7 days</a:t>
            </a:r>
            <a:r>
              <a:rPr lang="en-US" dirty="0" smtClean="0"/>
              <a:t>)</a:t>
            </a:r>
          </a:p>
          <a:p>
            <a:pPr>
              <a:buClr>
                <a:srgbClr val="FF0000"/>
              </a:buClr>
              <a:buSzPct val="87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</a:rPr>
              <a:t>Aspirin</a:t>
            </a:r>
            <a:r>
              <a:rPr lang="en-US" dirty="0" smtClean="0"/>
              <a:t> </a:t>
            </a:r>
            <a:r>
              <a:rPr lang="en-US" dirty="0"/>
              <a:t>(325 mg/day of enteric-coated acetylsalicylic acid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Follow-up </a:t>
            </a:r>
            <a:r>
              <a:rPr lang="en-US" dirty="0"/>
              <a:t>with repeat duplex </a:t>
            </a:r>
            <a:r>
              <a:rPr lang="en-US" dirty="0">
                <a:solidFill>
                  <a:srgbClr val="FF0000"/>
                </a:solidFill>
              </a:rPr>
              <a:t>ultrasound </a:t>
            </a:r>
            <a:r>
              <a:rPr lang="en-US" dirty="0" smtClean="0"/>
              <a:t>at </a:t>
            </a:r>
            <a:r>
              <a:rPr lang="en-US" dirty="0"/>
              <a:t>2 to 5 </a:t>
            </a:r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30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C00000"/>
                </a:solidFill>
                <a:latin typeface="+mn-lt"/>
              </a:rPr>
              <a:t>Phlegmasia</a:t>
            </a:r>
            <a:r>
              <a:rPr lang="en-US" sz="5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+mn-lt"/>
              </a:rPr>
              <a:t>Cerulea</a:t>
            </a:r>
            <a:r>
              <a:rPr lang="en-US" sz="5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+mn-lt"/>
              </a:rPr>
              <a:t>Dolens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51"/>
            <a:ext cx="10515600" cy="344741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Swelling </a:t>
            </a:r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Congestion </a:t>
            </a:r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Ischemia</a:t>
            </a:r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Painful </a:t>
            </a:r>
            <a:r>
              <a:rPr lang="en-US" sz="3200" dirty="0"/>
              <a:t>white </a:t>
            </a:r>
            <a:r>
              <a:rPr lang="en-US" sz="3200" dirty="0" smtClean="0"/>
              <a:t>leg</a:t>
            </a:r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Milk leg</a:t>
            </a:r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Consultation </a:t>
            </a:r>
            <a:r>
              <a:rPr lang="en-US" sz="3200" dirty="0"/>
              <a:t>with a vascular surgeon </a:t>
            </a:r>
            <a:endParaRPr lang="en-US" sz="3200" dirty="0" smtClean="0"/>
          </a:p>
          <a:p>
            <a:pPr>
              <a:buClr>
                <a:srgbClr val="FF6600"/>
              </a:buClr>
              <a:buSzPct val="87000"/>
              <a:buFont typeface="Wingdings" panose="05000000000000000000" pitchFamily="2" charset="2"/>
              <a:buChar char="v"/>
            </a:pPr>
            <a:r>
              <a:rPr lang="en-US" sz="3200" dirty="0" smtClean="0"/>
              <a:t> Infuse </a:t>
            </a:r>
            <a:r>
              <a:rPr lang="en-US" sz="3200" dirty="0" err="1"/>
              <a:t>alteplase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93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+mn-lt"/>
              </a:rPr>
              <a:t>Upper Extremity Venous Thromboses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372036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venous </a:t>
            </a:r>
            <a:r>
              <a:rPr lang="en-US" sz="3200" dirty="0"/>
              <a:t>catheters </a:t>
            </a:r>
            <a:r>
              <a:rPr lang="en-US" sz="3200" dirty="0" smtClean="0"/>
              <a:t>wires </a:t>
            </a:r>
            <a:r>
              <a:rPr lang="en-US" sz="3200" dirty="0"/>
              <a:t>for electronic cardiac </a:t>
            </a:r>
            <a:r>
              <a:rPr lang="en-US" sz="3200" dirty="0" smtClean="0"/>
              <a:t>devices</a:t>
            </a:r>
          </a:p>
          <a:p>
            <a:pPr>
              <a:buClr>
                <a:srgbClr val="FF0000"/>
              </a:buClr>
            </a:pPr>
            <a:endParaRPr lang="en-US" sz="3200" dirty="0" smtClean="0"/>
          </a:p>
          <a:p>
            <a:pPr>
              <a:buClr>
                <a:srgbClr val="FF0000"/>
              </a:buClr>
            </a:pPr>
            <a:r>
              <a:rPr lang="en-US" sz="3200" dirty="0" smtClean="0"/>
              <a:t> (</a:t>
            </a:r>
            <a:r>
              <a:rPr lang="en-US" sz="3200" dirty="0"/>
              <a:t>PICCs) carry the highest </a:t>
            </a:r>
            <a:r>
              <a:rPr lang="en-US" sz="3200" dirty="0" smtClean="0"/>
              <a:t>risk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90015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n-lt"/>
              </a:rPr>
              <a:t>Complications</a:t>
            </a:r>
            <a:endParaRPr lang="en-US" sz="5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1755"/>
            <a:ext cx="10515600" cy="407520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/>
              <a:t> PE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 Damages venous valves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Venous insufficiency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Painless varicosities </a:t>
            </a:r>
          </a:p>
          <a:p>
            <a:pPr>
              <a:buClr>
                <a:srgbClr val="FF0000"/>
              </a:buClr>
            </a:pPr>
            <a:r>
              <a:rPr lang="en-US" sz="3200" dirty="0" err="1" smtClean="0"/>
              <a:t>Postthrombotic</a:t>
            </a:r>
            <a:r>
              <a:rPr lang="en-US" sz="3200" dirty="0" smtClean="0"/>
              <a:t> syndrome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Pain and swelling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 Varicose veins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Skin changes</a:t>
            </a:r>
          </a:p>
          <a:p>
            <a:pPr>
              <a:buClr>
                <a:srgbClr val="FF0000"/>
              </a:buClr>
            </a:pPr>
            <a:r>
              <a:rPr lang="en-US" sz="3200" dirty="0" smtClean="0"/>
              <a:t> </a:t>
            </a:r>
            <a:r>
              <a:rPr lang="en-US" sz="3200" dirty="0" err="1" smtClean="0"/>
              <a:t>Nonhealing</a:t>
            </a:r>
            <a:r>
              <a:rPr lang="en-US" sz="3200" dirty="0" smtClean="0"/>
              <a:t> ulcers in 5% to 10% of patients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04" y="2006221"/>
            <a:ext cx="3875966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PMH</a:t>
            </a:r>
            <a:endParaRPr lang="en-US" sz="7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علائم مشابه را در 6 ماه پیش ذکر می کردند که به مدت یک هفته در بیمارستان بستری بوده اند 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بیمار به علت کهولت سن طی 2 سال اخیر کم تحرک شده بود 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فشار خون از 20 سال قبل که تحت درمان بودند 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مصرف سیگار از دوران جوانی که طی یک ماه اخیر با اصرار خانواده از روزی یک پاکت به حدود روزی 15 عدد رسیده است و البته گهگاهی از اپیوم نیز استفاده می کرد 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سابقه دیابت ، مشکلات گوارشی ، قلبی ، کلیوی ، عمل جراحی ، وجود علائمی دال بر بدخیمی و مشکل خاص دیگری نداشتند.</a:t>
            </a:r>
          </a:p>
          <a:p>
            <a:pPr algn="r" rtl="1">
              <a:buClr>
                <a:srgbClr val="FF0000"/>
              </a:buClr>
            </a:pPr>
            <a:r>
              <a:rPr lang="fa-IR" dirty="0" smtClean="0">
                <a:cs typeface="B Nazanin" panose="00000400000000000000" pitchFamily="2" charset="-78"/>
              </a:rPr>
              <a:t>تحت نظر مرکز خاصی نبودند و مراقبتهای سالمندی را دریافت نمی کردند</a:t>
            </a:r>
            <a:endParaRPr lang="en-US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6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535"/>
            <a:ext cx="12191999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Primordial prevention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افزایش آگاهی عمومی مردم از طریق رسانه ها و آموزش کنترل ریسک فاکتورها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تولید برنامه های آموزشی در خصوص معرفی این بیماری و ریسک فاکتورهای آن از طریق صدا وسیما .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عدم اجازه به مصرف سیگار در محیط های عمومی 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ایجاد فضاهای ورزشی و باشگاه ها جهت فعالیت بدنی مناسب و فرهنگ سازی در این خصوص</a:t>
            </a:r>
            <a:r>
              <a:rPr lang="en-US" sz="3200" dirty="0" smtClean="0">
                <a:cs typeface="B Nazanin" panose="00000400000000000000" pitchFamily="2" charset="-78"/>
              </a:rPr>
              <a:t>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آموزش سالمندان و مراقبین آنها در خصوص ضرورت فعالیت بدنی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4326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Primary </a:t>
            </a:r>
            <a:r>
              <a:rPr lang="en-US" sz="4800" dirty="0">
                <a:latin typeface="+mn-lt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9301"/>
            <a:ext cx="9943531" cy="3747662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آموزش بیماران مبتلا  جهت کنترل ریسک فاکتورها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توصیه به تغذیه مناسب و متعادل ، توصیه به فعالیت فیزیکی مناسب جهت پیشگیری از سندروم متابولیک </a:t>
            </a:r>
          </a:p>
          <a:p>
            <a:pPr algn="r" rtl="1">
              <a:buClr>
                <a:srgbClr val="FF0000"/>
              </a:buClr>
            </a:pP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توصیه به قطع سیگار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کنترل مناسب دیابت و فشارخون و هیپرلیپیدمی در صورت ابتلا</a:t>
            </a: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تجویز استاتین و آسپرین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699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Secondary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غربالگری بیماران با سابقه </a:t>
            </a:r>
            <a:r>
              <a:rPr lang="en-US" sz="3200" dirty="0" smtClean="0">
                <a:cs typeface="B Nazanin" panose="00000400000000000000" pitchFamily="2" charset="-78"/>
              </a:rPr>
              <a:t>DVT</a:t>
            </a:r>
            <a:r>
              <a:rPr lang="fa-IR" sz="3200" dirty="0" smtClean="0">
                <a:cs typeface="B Nazanin" panose="00000400000000000000" pitchFamily="2" charset="-78"/>
              </a:rPr>
              <a:t> و آموزش ها و توصیه های لازم به آنها</a:t>
            </a:r>
          </a:p>
          <a:p>
            <a:pPr marL="0" indent="0" algn="r" rtl="1">
              <a:buClr>
                <a:srgbClr val="FF0000"/>
              </a:buClr>
              <a:buNone/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 غربالگری بیماران مبتلا و انجام اقدامات لازم و درمان به موقع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غربالگری مصرف سیگار در هر ویزیت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3582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Tertiary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درمان مناسب دارویی و به موقع در بیماران مبتلا با توجه به شرایط بیمار</a:t>
            </a: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توصیه به فعالیت فیزیکی مناسب حین درمان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60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+mn-lt"/>
              </a:rPr>
              <a:t>Quaternary</a:t>
            </a:r>
            <a:r>
              <a:rPr lang="en-US" sz="4800" dirty="0">
                <a:latin typeface="+mn-lt"/>
              </a:rPr>
              <a:t>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endParaRPr lang="fa-IR" sz="3200" dirty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جلوگیری ازتست های تشخیصی و درمان های اضافه</a:t>
            </a:r>
          </a:p>
          <a:p>
            <a:pPr algn="r" rtl="1">
              <a:buClr>
                <a:srgbClr val="FF0000"/>
              </a:buClr>
            </a:pPr>
            <a:endParaRPr lang="fa-IR" sz="3200" dirty="0" smtClean="0">
              <a:cs typeface="B Nazanin" panose="00000400000000000000" pitchFamily="2" charset="-78"/>
            </a:endParaRPr>
          </a:p>
          <a:p>
            <a:pPr algn="r" rtl="1">
              <a:buClr>
                <a:srgbClr val="FF0000"/>
              </a:buClr>
            </a:pPr>
            <a:r>
              <a:rPr lang="fa-IR" sz="3200" dirty="0" smtClean="0">
                <a:cs typeface="B Nazanin" panose="00000400000000000000" pitchFamily="2" charset="-78"/>
              </a:rPr>
              <a:t>اطمینان بخشی به بیمار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9699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0812"/>
            <a:ext cx="10515600" cy="411615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9600" dirty="0" smtClean="0">
                <a:solidFill>
                  <a:srgbClr val="0070C0"/>
                </a:solidFill>
                <a:cs typeface="2  Kaj" panose="00000400000000000000" pitchFamily="2" charset="-78"/>
              </a:rPr>
              <a:t>با سپاس از عنایت و توجه شما</a:t>
            </a:r>
            <a:endParaRPr lang="en-US" sz="9600" dirty="0">
              <a:solidFill>
                <a:srgbClr val="0070C0"/>
              </a:solidFill>
              <a:cs typeface="2  Kaj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19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DH</a:t>
            </a:r>
            <a:endParaRPr lang="en-US" sz="7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4269"/>
            <a:ext cx="10515600" cy="324269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400" dirty="0" smtClean="0">
                <a:cs typeface="B Nazanin" panose="00000400000000000000" pitchFamily="2" charset="-78"/>
              </a:rPr>
              <a:t>لوزارتان 25    </a:t>
            </a:r>
          </a:p>
          <a:p>
            <a:pPr marL="0" indent="0" algn="ctr" rtl="1">
              <a:buNone/>
            </a:pPr>
            <a:r>
              <a:rPr lang="fa-IR" sz="4400" dirty="0" smtClean="0">
                <a:cs typeface="B Nazanin" panose="00000400000000000000" pitchFamily="2" charset="-78"/>
              </a:rPr>
              <a:t>آسپرین 80</a:t>
            </a:r>
          </a:p>
          <a:p>
            <a:pPr marL="0" indent="0" algn="ctr" rtl="1">
              <a:buNone/>
            </a:pPr>
            <a:r>
              <a:rPr lang="fa-IR" sz="4400" dirty="0" smtClean="0">
                <a:cs typeface="B Nazanin" panose="00000400000000000000" pitchFamily="2" charset="-78"/>
              </a:rPr>
              <a:t>ویتامین د</a:t>
            </a:r>
            <a:endParaRPr lang="en-US" sz="4400" dirty="0" smtClean="0"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endParaRPr lang="en-US" sz="4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84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PHE</a:t>
            </a:r>
            <a:endParaRPr lang="en-US" sz="6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VS </a:t>
            </a:r>
            <a:r>
              <a:rPr lang="en-US" sz="4400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002060"/>
              </a:solidFill>
            </a:endParaRPr>
          </a:p>
          <a:p>
            <a:pPr algn="ctr">
              <a:buClr>
                <a:srgbClr val="FF0000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BP    130/80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PR            78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RR            12</a:t>
            </a:r>
          </a:p>
          <a:p>
            <a:pPr algn="ctr">
              <a:buClr>
                <a:srgbClr val="FF0000"/>
              </a:buClr>
            </a:pPr>
            <a:r>
              <a:rPr lang="en-US" sz="3600" dirty="0" smtClean="0">
                <a:solidFill>
                  <a:srgbClr val="002060"/>
                </a:solidFill>
              </a:rPr>
              <a:t>SATO2   95%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Algerian" panose="04020705040A02060702" pitchFamily="82" charset="0"/>
              </a:rPr>
              <a:t>PHE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هوشیار و اورینته بود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en-US" sz="3200" dirty="0" smtClean="0">
                <a:cs typeface="B Nazanin" panose="00000400000000000000" pitchFamily="2" charset="-78"/>
              </a:rPr>
              <a:t>ILL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و  </a:t>
            </a:r>
            <a:r>
              <a:rPr lang="en-US" sz="3200" dirty="0" smtClean="0">
                <a:cs typeface="B Nazanin" panose="00000400000000000000" pitchFamily="2" charset="-78"/>
              </a:rPr>
              <a:t>TOXIC</a:t>
            </a:r>
            <a:r>
              <a:rPr lang="fa-IR" sz="3200" dirty="0" smtClean="0">
                <a:cs typeface="B Nazanin" panose="00000400000000000000" pitchFamily="2" charset="-78"/>
              </a:rPr>
              <a:t> نبود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سر و گردن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قلب         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ریه             نرمال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شکم          نرم و بدون ارگانومگالی</a:t>
            </a:r>
          </a:p>
          <a:p>
            <a:pPr algn="r" rtl="1">
              <a:buClr>
                <a:srgbClr val="FF0000"/>
              </a:buClr>
              <a:buSzPct val="72000"/>
              <a:buFont typeface="Wingdings" panose="05000000000000000000" pitchFamily="2" charset="2"/>
              <a:buChar char="v"/>
            </a:pPr>
            <a:r>
              <a:rPr lang="fa-IR" sz="3200" dirty="0" smtClean="0">
                <a:cs typeface="B Nazanin" panose="00000400000000000000" pitchFamily="2" charset="-78"/>
              </a:rPr>
              <a:t> اندام تحتانی چپ    تندرنس ، سفت ، متورم از ناحیه مچ پای چپ تا ران ، نبض ها نرمال بود </a:t>
            </a:r>
            <a:endParaRPr lang="en-US" sz="3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54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en-US" sz="7200" dirty="0" smtClean="0">
                <a:solidFill>
                  <a:srgbClr val="C00000"/>
                </a:solidFill>
                <a:latin typeface="Algerian" panose="04020705040A02060702" pitchFamily="82" charset="0"/>
              </a:rPr>
              <a:t>PL</a:t>
            </a:r>
            <a:endParaRPr lang="en-US" sz="72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9551"/>
            <a:ext cx="10515600" cy="3447411"/>
          </a:xfrm>
        </p:spPr>
        <p:txBody>
          <a:bodyPr>
            <a:normAutofit/>
          </a:bodyPr>
          <a:lstStyle/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 آقای 82 ساله با شکایت تورم و درد در اندام تحتانی چپ و سابقه علائم مشابه در 6 ماه قبل و سابقه فشارخون و مصرف سیگار</a:t>
            </a:r>
          </a:p>
          <a:p>
            <a:pPr algn="r" rtl="1">
              <a:buClr>
                <a:srgbClr val="FF0000"/>
              </a:buClr>
            </a:pPr>
            <a:r>
              <a:rPr lang="fa-IR" sz="3600" dirty="0" smtClean="0">
                <a:cs typeface="B Nazanin" panose="00000400000000000000" pitchFamily="2" charset="-78"/>
              </a:rPr>
              <a:t> در معاینه تندرنس و تورم و سفتی از مچ پا تا ران</a:t>
            </a:r>
            <a:endParaRPr lang="en-US" sz="3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53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265527"/>
            <a:ext cx="10515600" cy="3911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Approach ?</a:t>
            </a:r>
            <a:endParaRPr lang="en-US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1097</Words>
  <Application>Microsoft Office PowerPoint</Application>
  <PresentationFormat>Widescreen</PresentationFormat>
  <Paragraphs>256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2  Kaj</vt:lpstr>
      <vt:lpstr>Algerian</vt:lpstr>
      <vt:lpstr>Arial</vt:lpstr>
      <vt:lpstr>Arial Black</vt:lpstr>
      <vt:lpstr>B Nazanin</vt:lpstr>
      <vt:lpstr>Calibri</vt:lpstr>
      <vt:lpstr>Calibri Light</vt:lpstr>
      <vt:lpstr>Courier New</vt:lpstr>
      <vt:lpstr>Wingdings</vt:lpstr>
      <vt:lpstr>Office Theme</vt:lpstr>
      <vt:lpstr>PowerPoint Presentation</vt:lpstr>
      <vt:lpstr>نحوه برخورد پزشک خانواده با بیمار مبتلا به تورم یک طرفه در اندام تحتانی</vt:lpstr>
      <vt:lpstr>HX</vt:lpstr>
      <vt:lpstr>PMH</vt:lpstr>
      <vt:lpstr>DH</vt:lpstr>
      <vt:lpstr>PHE</vt:lpstr>
      <vt:lpstr>PHE</vt:lpstr>
      <vt:lpstr>PL</vt:lpstr>
      <vt:lpstr>PowerPoint Presentation</vt:lpstr>
      <vt:lpstr>LAB TEST</vt:lpstr>
      <vt:lpstr>PowerPoint Presentation</vt:lpstr>
      <vt:lpstr>PowerPoint Presentation</vt:lpstr>
      <vt:lpstr> Pathophysiology of Thrombosis</vt:lpstr>
      <vt:lpstr>Pathophysiology of Thrombosis</vt:lpstr>
      <vt:lpstr>PowerPoint Presentation</vt:lpstr>
      <vt:lpstr> DVT </vt:lpstr>
      <vt:lpstr>Anatomy</vt:lpstr>
      <vt:lpstr>Anatomy</vt:lpstr>
      <vt:lpstr> Clinical Features</vt:lpstr>
      <vt:lpstr> Clinical Features</vt:lpstr>
      <vt:lpstr>Upper extremity DVT</vt:lpstr>
      <vt:lpstr>Other sites</vt:lpstr>
      <vt:lpstr>DIAGNOSIS</vt:lpstr>
      <vt:lpstr>PTP score</vt:lpstr>
      <vt:lpstr>PowerPoint Presentation</vt:lpstr>
      <vt:lpstr>PowerPoint Presentation</vt:lpstr>
      <vt:lpstr>PowerPoint Presentation</vt:lpstr>
      <vt:lpstr>PowerPoint Presentation</vt:lpstr>
      <vt:lpstr>Diagnostic Testing</vt:lpstr>
      <vt:lpstr>Laboratory Evaluation</vt:lpstr>
      <vt:lpstr>Radiographic Evaluation</vt:lpstr>
      <vt:lpstr>PowerPoint Presentation</vt:lpstr>
      <vt:lpstr>Management</vt:lpstr>
      <vt:lpstr>PowerPoint Presentation</vt:lpstr>
      <vt:lpstr>Superficial Leg Thrombophlebitis</vt:lpstr>
      <vt:lpstr> Isolated Calf Vein Thrombosis</vt:lpstr>
      <vt:lpstr>Phlegmasia Cerulea Dolens</vt:lpstr>
      <vt:lpstr>Upper Extremity Venous Thromboses</vt:lpstr>
      <vt:lpstr>Complications</vt:lpstr>
      <vt:lpstr>PowerPoint Presentation</vt:lpstr>
      <vt:lpstr>Primordial prevention</vt:lpstr>
      <vt:lpstr>Primary prevention</vt:lpstr>
      <vt:lpstr>Secondary prevention</vt:lpstr>
      <vt:lpstr>Tertiary prevention</vt:lpstr>
      <vt:lpstr>Quaternary prevention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 N</dc:creator>
  <cp:lastModifiedBy>modiriat01</cp:lastModifiedBy>
  <cp:revision>65</cp:revision>
  <dcterms:created xsi:type="dcterms:W3CDTF">2022-02-05T17:05:04Z</dcterms:created>
  <dcterms:modified xsi:type="dcterms:W3CDTF">2022-02-12T07:53:04Z</dcterms:modified>
</cp:coreProperties>
</file>